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8"/>
  </p:notesMasterIdLst>
  <p:sldIdLst>
    <p:sldId id="257" r:id="rId2"/>
    <p:sldId id="408" r:id="rId3"/>
    <p:sldId id="412" r:id="rId4"/>
    <p:sldId id="413" r:id="rId5"/>
    <p:sldId id="411" r:id="rId6"/>
    <p:sldId id="419" r:id="rId7"/>
    <p:sldId id="407" r:id="rId8"/>
    <p:sldId id="279" r:id="rId9"/>
    <p:sldId id="280" r:id="rId10"/>
    <p:sldId id="281" r:id="rId11"/>
    <p:sldId id="282" r:id="rId12"/>
    <p:sldId id="283" r:id="rId13"/>
    <p:sldId id="266" r:id="rId14"/>
    <p:sldId id="273" r:id="rId15"/>
    <p:sldId id="261" r:id="rId16"/>
    <p:sldId id="263" r:id="rId17"/>
    <p:sldId id="268" r:id="rId18"/>
    <p:sldId id="264" r:id="rId19"/>
    <p:sldId id="267" r:id="rId20"/>
    <p:sldId id="265" r:id="rId21"/>
    <p:sldId id="417" r:id="rId22"/>
    <p:sldId id="418" r:id="rId23"/>
    <p:sldId id="287" r:id="rId24"/>
    <p:sldId id="286" r:id="rId25"/>
    <p:sldId id="288" r:id="rId26"/>
    <p:sldId id="271" r:id="rId27"/>
    <p:sldId id="270" r:id="rId28"/>
    <p:sldId id="272" r:id="rId29"/>
    <p:sldId id="296" r:id="rId30"/>
    <p:sldId id="414" r:id="rId31"/>
    <p:sldId id="415" r:id="rId32"/>
    <p:sldId id="298" r:id="rId33"/>
    <p:sldId id="299" r:id="rId34"/>
    <p:sldId id="300" r:id="rId35"/>
    <p:sldId id="301" r:id="rId36"/>
    <p:sldId id="302" r:id="rId37"/>
    <p:sldId id="422" r:id="rId38"/>
    <p:sldId id="42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3" r:id="rId57"/>
    <p:sldId id="326" r:id="rId58"/>
    <p:sldId id="327" r:id="rId59"/>
    <p:sldId id="328" r:id="rId60"/>
    <p:sldId id="330" r:id="rId61"/>
    <p:sldId id="416" r:id="rId62"/>
    <p:sldId id="398" r:id="rId63"/>
    <p:sldId id="399" r:id="rId64"/>
    <p:sldId id="400" r:id="rId65"/>
    <p:sldId id="401" r:id="rId66"/>
    <p:sldId id="402" r:id="rId67"/>
    <p:sldId id="403" r:id="rId68"/>
    <p:sldId id="404" r:id="rId69"/>
    <p:sldId id="406" r:id="rId70"/>
    <p:sldId id="421" r:id="rId71"/>
    <p:sldId id="368" r:id="rId72"/>
    <p:sldId id="369" r:id="rId73"/>
    <p:sldId id="370" r:id="rId74"/>
    <p:sldId id="371" r:id="rId75"/>
    <p:sldId id="372" r:id="rId76"/>
    <p:sldId id="374" r:id="rId77"/>
    <p:sldId id="375" r:id="rId78"/>
    <p:sldId id="377" r:id="rId79"/>
    <p:sldId id="378" r:id="rId80"/>
    <p:sldId id="379" r:id="rId81"/>
    <p:sldId id="380" r:id="rId82"/>
    <p:sldId id="384" r:id="rId83"/>
    <p:sldId id="385" r:id="rId84"/>
    <p:sldId id="386" r:id="rId85"/>
    <p:sldId id="387" r:id="rId86"/>
    <p:sldId id="389" r:id="rId87"/>
    <p:sldId id="390" r:id="rId88"/>
    <p:sldId id="391" r:id="rId89"/>
    <p:sldId id="392" r:id="rId90"/>
    <p:sldId id="393" r:id="rId91"/>
    <p:sldId id="394" r:id="rId92"/>
    <p:sldId id="395" r:id="rId93"/>
    <p:sldId id="396" r:id="rId94"/>
    <p:sldId id="397" r:id="rId95"/>
    <p:sldId id="382" r:id="rId96"/>
    <p:sldId id="383"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720"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1-01-27T05:28:30.381"/>
    </inkml:context>
    <inkml:brush xml:id="br0">
      <inkml:brushProperty name="width" value="0.05292" units="cm"/>
      <inkml:brushProperty name="height" value="0.05292" units="cm"/>
      <inkml:brushProperty name="color" value="#FF0000"/>
    </inkml:brush>
  </inkml:definitions>
  <inkml:trace contextRef="#ctx0" brushRef="#br0">20762 11038</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1-01-27T05:28:36.691"/>
    </inkml:context>
    <inkml:brush xml:id="br0">
      <inkml:brushProperty name="width" value="0.05292" units="cm"/>
      <inkml:brushProperty name="height" value="0.05292" units="cm"/>
      <inkml:brushProperty name="color" value="#FF0000"/>
    </inkml:brush>
  </inkml:definitions>
  <inkml:trace contextRef="#ctx0" brushRef="#br0">2605 3423,'25'0,"24"0,26 25,24 0,0-25,50 0,-25 0,-50 0,26 0,-51 0,1 0,24 0,25 0,25 0,-49 0,-1 0,1 0,-50 0,-1 0,1 0,50 0,-26 0,1 0,24 0,-49 0,25 0,-26 0,51 0,-50 0,24 0,1 0,-1 0,1 0,24 0,26 0,-51 0,26 0,24 0,0 0,-24 0,-1 0,0 0,-24 0,49 0,-24 0,-1 0,0 0,26 0,-1 0,0 0,0 0,-24 0,-1 0,25 0,50 0,-50 0,50-25,-25 25,0 0,0-25,0 25,0-25,-74 25,74 0,0 0,50 0,-50 0,0 0,-25 0,0 0,-24 0,-26 0,-24 0</inkml:trace>
  <inkml:trace contextRef="#ctx0" brushRef="#br0" timeOffset="1826.3657">2208 4663,'-50'0,"100"0,0 0,24 25,-24-25,49 0,25 0,25 0,-75 0,25 0,75 0,-25 0,49 0,50 0,-25 0,-24 0,24 0,-24 0,-1 0,0 0,1 0,-25 0,-1 0,-49 0,50 0,-75 0,50 0,-50 0,-24 0,-1 25,0-25,-49 0,50 0,-51 0,51 0,-1 0,-24 0,24 0,-24 0,24 0,25 0,25 0,-24 0,-51 0,75 0,75 0,-26 0,51 0,-26 0,25 0,-74 0,0 0,0 0,0 0,-50 0,0 0,0 0,-74 0,25 0,-25 0,-1 0,1 0,25 0,-1 25,1-25,24 0,1 0,-26 0,26 0,49 0,-50 0,25 0,-24 24,49 1,-50 0,-49-25,25 0,-25 0</inkml:trace>
  <inkml:trace contextRef="#ctx0" brushRef="#br0" timeOffset="8334.7698">5259 7541,'25'0,"24"0,1 0,24 0,-24 0,49 0,0 0,-24 0,49 0,-25 0,25 0,0 0,-25 0,-24 0,24 0,0 0,-24 0,24 0,50 0,-75 0,25 0,1 0,24 0,-50 0,25 0,-49 0,74 0,-50 0,-24 0,24 0,25 0,-24 0,-1 0,1 0,-1 0,-49 0,49 24,-49-24,25 0,-1 0,26 0,-1 0,-24 0,24 0,25 0,-49 0,0 0,-1 25,26-25,-1 0,0 0,1 0,-1 0,-24 0,24 0,1 0,-50 0,49 0,-49 0,24 0,1 0,-25 0,0 0,-1 0,26 0,0 0,24 0,-24 0,-1 0,1 0,24 0,50 0,-49 0,24 0,-49 0,24 0,0 0,-49 0,0 0,25 0,24 0,-24 0,24 0,-24 0,-26 0,1 0,0 0,0 0,24 0</inkml:trace>
  <inkml:trace contextRef="#ctx0" brushRef="#br0" timeOffset="10551.9524">6822 9128,'0'0,"24"0,51-25,24 25,-49 0,24-24,1 24,-1 0,0 0,-24 0,0 0,-1 0,26 0,-1 0,-24 0,24 0,-49 0,49 0,-24 0,24 0,1 0,-26 0,26 0,-1 0,-49 0,49 0,-24 0,24 0,-24-25,0 25,-1 0,50 0,1 0,-26 0,-24 0,49 0,-25 0,-24 0,24 0,-24 0,24 0,26 0,-26 0,0 0,1 0,49-25,-75 25,51-25,-26 25,50 0,-50 0,-24 0,74 0,-49 0,-26 0,26 0,24 0,25 0,-50 0,1 0,49 0,-75 0,75 0,-49 0,49 0,-75 0,26 0,-26 0,-24 0,25 0,-25 0,49 0,-49 0</inkml:trace>
  <inkml:trace contextRef="#ctx0" brushRef="#br0" timeOffset="12028.1406">18629 9252,'24'0,"26"0,24 0,51 0,-1 0,-50 0,25 0,50 0,25 0,49 0,-25 0,26 0,-100 0,-25 0,-74 0,-1 0,1 0</inkml:trace>
  <inkml:trace contextRef="#ctx0" brushRef="#br0" timeOffset="14178.0918">4936 9971,'25'0,"0"0,25 0,99 0,-50 0,-25 0,25 0,25 25,25-25,-25 0,50 0,0 0,-26 25,26-25,-25 0,-25 25,25-25,-50 25,-25-25,1 0,49 0,-25 25,-25-25,-24 0,24 0,1 0,-1 0,-24 0,-1 0,26 0,-26 0,-24 0,0 0</inkml:trace>
  <inkml:trace contextRef="#ctx0" brushRef="#br0" timeOffset="16816.388">14114 9922,'50'25,"-1"-25,26 24,-26 1,26-25,49 0,-50 0,-24 0,49 0,25 0,99 0,1 0,24 0,0 0,0 0,49 0,-49 25,-24 0,24-25,-99 0,-1 0,-24 0,-49 0,-50 0,24 0,1 0,-25 0,0 0</inkml:trace>
  <inkml:trace contextRef="#ctx0" brushRef="#br0" timeOffset="18025.9812">21035 10096,'25'0,"-1"0,1 0,25 0,24-25,1 25,24 0,25 0,25 0,24 0,26 0,-50 0,49 0,-24 0,-26 0,-24 0,-99 0,0 0,0 0,0 0,-1 0,26 0,-25 0</inkml:trace>
  <inkml:trace contextRef="#ctx0" brushRef="#br0" timeOffset="19776.5945">6375 10840,'50'0,"24"0,25 0,-24 0,24 0,99 0,26 0,49 0,49 0,25 0,75 0,49 0,-74 0,99 49,-124-24,-74 0,0 0,-75-1,-50-24,-73 0,-75 25</inkml:trace>
  <inkml:trace contextRef="#ctx0" brushRef="#br0" timeOffset="26873.7619">4837 15379,'50'0,"49"0,-49 0,49 0,25 0,-74 0,49 0,74 0,1 0,-25 0,0 0,-25 0,49 0,-49 0,25 0,-25 0,-25 0,-24 0,-26 0,-24 0,0 0,0 0,24 0,-24 0</inkml:trace>
  <inkml:trace contextRef="#ctx0" brushRef="#br0" timeOffset="27858.6731">9004 15577,'50'0,"-25"0,49 0,1 0,24 0,0 0,0 0,25 0,-49 0,74 0,49 0,25 0,1 0,73 0,-24 0,-50 0,-24 0,24 0,-74 0,-25 0,-25 0,-49 0,-26 0</inkml:trace>
  <inkml:trace contextRef="#ctx0" brushRef="#br0" timeOffset="28876.4103">14958 15627,'49'0,"26"0,-1 0,25 0,-24 0,49 0,74 0,1 0,24 0,25 0,-25 0,-49 0,-50 0,-25 0,-49 0</inkml:trace>
  <inkml:trace contextRef="#ctx0" brushRef="#br0" timeOffset="30559.9697">19720 15602,'0'-25,"0"1,25 24,49 0,26 0,-26 0,-24 0,24 0,25 0,50-25,-25 25,0 0,0-25,-25 25,1 0,-26-25,50 25,-50 0,1 0,-26 0,1 0,24 0,-49 0,0 0,49 0,-49 0,25 0,-25 0,24 0,-24 0,0 0,0 0,-1 0,26 0,0 0,49-25,-25 25,1 0,24-24,25 24,-50 0,50 0,0 0,-24 0,-26 0,50 0,-25 0,-24 0,-1 0,50 0,-49 0,24 0,-50 0,26 0,-26 0,-24 0,0 0</inkml:trace>
  <inkml:trace contextRef="#ctx0" brushRef="#br0" timeOffset="32216.4595">2208 16247,'25'0,"74"0,0 0,25 0,-49-25,24 25,0 0,50 0,-25 0,25 0,-25 0,25 0,-50 0,-25 0,1 0,-1 0,0 0,1 0,-1 0,-49 0,0 0,25 0,-1 0,-24 0,25 0,-1 0,1 0</inkml:trace>
  <inkml:trace contextRef="#ctx0" brushRef="#br0" timeOffset="37081.9669">14387 15726,'25'0,"74"0,-24 0,-51 0,26 0,-25 0,49 0,1 0,-26 0,1 0,-25 0,-1 0,1 0,0 0,25 0,-26 0,1 0,0 0,25 0,-26 0,26 0,0-25,-26 25,1 0,0 0,0 0,0 0,-1 0,1 0,0-24,25 24,-26 0,26 0,-25 0,0-25,0 25,-1-25,1 25,0 0,0 0,24 0,1 0,-25 0,0 0,-1 0,1 0,0 0,0 0,0 0,-1 0,26 0,-25 0,24 0,-24 0,25 0,24 0,1 0,-26 0,1 0,-25 0,-1 0,1 0,0 0,0 0,0 0,0 0,-1 0,1 0,25 0,-1 0,-24 0,25 0,-1 0,1 0,-25 0,0 0,-1 0,1 0,25 0,-25 0,-1 0,26 25,24-25,-49 0,0 0,25 0,-50 25,24-25,1 0,0 0,0 0,0 0</inkml:trace>
  <inkml:trace contextRef="#ctx0" brushRef="#br0" timeOffset="54952.0508">18480 14660,'0'49,"0"26,0-26,0 26,0-1,0-24,0 74,0-75,0 26,0-26,25 51,-25-51,24 1,-24-1,0 1,0 0,0-1,0 1,0-25,0-1,50-24,49 0,50 0,-25 0,-49 0,24 0,74 0,1 0,24 0,-49 0,25 0,0 0,-26 0,1 0,-25 0,-25 0,50 0,-49 0,-26 0,0 0,1 0,-1 0,-49 0,25 0,-1 0,26 0,-1 0,0 0,26 0,-51 0,75 0,-49 0,24 0,-74 0,49 0,-24 0,-25 0,-1 0,-24-49,0-50,0 74,0-25,0-24,0 49,0-74,0 74,0-25,0-24,0-1,0 1,0 24,-24 1,24-1,0 1,-25 24,25-50,-25 51,25-26,-50 0,50 26,0-26,0 25,0-24,0-1,-24 0,-1 50,-25 0,25 0,0 0,1 0,-76 0,51 25,-1-25,-24 25,-75 25,50-50,24 0,-49 0,50 0,-25 0,0 0,-26 0,51 0,-50 0,74 0,-74 0,50 0,24 0,1 0,-1 0,-24 0,24 0,-24 0,49 0,-25 0,26 0,-51 0,50 0,0 0,1 0,-26 0,25 0,0 0,-24 0,-1 0,1 0,-26 0,26 0,-1 0,0 0,26 0,-26 0,25 0,0 0,1 0,-1 0,0 0,0 0,0 0,1 0,-1 0,0 24,-25-24,26 0,-1 25,0-25,-50 0,26 0,24 0,-25 25,26-25,-1 0,-25 25</inkml:trace>
  <inkml:trace contextRef="#ctx0" brushRef="#br0" timeOffset="63314.057">18480 14734,'0'-25,"0"-24,0 24,0 0,25 25,24 0,-24 0,49 0,-49 0,74 0,-49 0,25 0,-26 0,1 0,-25 0,24 0,1 0,-25 0,-1 0,26 0,-25 0,0 0,-1 0,1 0,0 0,0 0,24 0,-24 0,0 0,0 0,0 0,-1 0</inkml:trace>
  <inkml:trace contextRef="#ctx0" brushRef="#br0" timeOffset="70654.4561">2084 16321,'25'-24,"0"24,-1 0,1 0,0 0,0 0,-25-25,25 25,24 0,-24 0,0 0,0 0,-1 0,51 0,-26 0,51 0,-26 0,-24 0,-26 0,26 0,0 0,24 0,-49 0,25 0,-26 0,1 0,0 0,0 0,24 0,-24 0,0 0,0 0,0 0,-1 0,1 0,0 0,25 0,-26 25,1-25,0 0,0 0,24 0,-24 0,0 0,0 0,0 0,24 0,-24 0,0 0,0 0,-1 0,26 0,-25 0,0 0,24 0,-24 24,0-24,25 0,-26 0,1 0,0 0,0 0,24 0,-24 0,0 0,0 0,0 0,-1 0,1 0,0 0,0 25,24-25,-24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1-01-27T05:29:58.654"/>
    </inkml:context>
    <inkml:brush xml:id="br0">
      <inkml:brushProperty name="width" value="0.05292" units="cm"/>
      <inkml:brushProperty name="height" value="0.05292" units="cm"/>
      <inkml:brushProperty name="color" value="#FF0000"/>
    </inkml:brush>
  </inkml:definitions>
  <inkml:trace contextRef="#ctx0" brushRef="#br0">2902 2505,'25'0,"25"25,24-25,75 0,-99 0,49 0,25 0,50 0,-1 0,26 0,-26 0,26 0,-1 0,1 0,-1 0,1 0,-1 0,0 0,1 0,24 0,-24 0,24 0,25 0,-25 0,0 0,25 0,-24 0,-26 0,0 0,1 0,-25 0,-50 0,49 0,-24 0,0-25,0 25,-50 0,25 0,50 0,-1 0,26 0,-1 0,25 0,-24 0,49 0,-50 0,25 0,-24 0,24 0,-24 0,-1-25,50 1,-25-1,25 25,-24-25,48 0,-48 0,24 25,0-24,49-1,1 0,-25 25,0 0,-75 0,1 0,-75 0,-25 0,-74 0,0 0</inkml:trace>
  <inkml:trace contextRef="#ctx0" brushRef="#br0" timeOffset="2121.6897">1786 5879,'100'0,"-26"0,100 0,98-25,100 0,-24 0,73 25,51 0,-75 0,-75 0,-24 0,-25 0,-75 0,-24 0,-26 0,-98 0,-25 0,0 0,-1 0,1 0,0 0,0 0,0 0,-1 0,1 0</inkml:trace>
  <inkml:trace contextRef="#ctx0" brushRef="#br0" timeOffset="3176.1484">2878 7466,'24'0,"1"0,0 0,0 0,0 0,0 0,24 0,-24 0,25 0,-1 0,1 0,49 0,25 0,-25 0,-24 0,-1 0,25 0,-49 0,-1 0,1 0,-25 0,0 0,0 0,-1 0,1 0,0 25,0-25,0 0,24 0,1 25</inkml:trace>
  <inkml:trace contextRef="#ctx0" brushRef="#br0" timeOffset="4064.1704">2332 8905,'149'-25,"-100"25,75 0,25 0,25 0,24 0,1 0,-1 0,50 0,-24 0,-1 0,25 25,-25 0,25 24,-99-49,0 0,-50 25,0 0,-24-25,-26 0,-24 0,0 0</inkml:trace>
  <inkml:trace contextRef="#ctx0" brushRef="#br0" timeOffset="5284.0395">3101 10195,'25'0,"49"0,50 0,75 0,24 0,50 0,-25 0,49 0,51 0,-26 0,-24 0,-75 25,-25-1,-148-24</inkml:trace>
  <inkml:trace contextRef="#ctx0" brushRef="#br0" timeOffset="6197.2699">2481 11683,'25'-50,"24"50,75 0,-49 0,73 0,76 0,123 0,-74 0,25 0,-1 25,-24 0,0 0,-50 0,-49-1,-25-24,-125 0,1 0</inkml:trace>
  <inkml:trace contextRef="#ctx0" brushRef="#br0" timeOffset="7947.6397">2555 13047,'25'0,"99"0,-50 0,75 0,99 0,50 0,49 0,50 0,149 0,74 0,-74 0,-75 0,-74 0,-25 0,-50 0,-49 0,-74 0,-75 0,-100 0</inkml:trace>
  <inkml:trace contextRef="#ctx0" brushRef="#br0" timeOffset="10006.3352">2084 14536,'25'0,"0"0,24 0,1 0,49 0,0 0,50 0,-99 0,24 0,50 0,0 0,50 0,-25 0,-50 0,-25 0,-49 0,49 24,-49-24,25 0,-25 0,24 0,-24 0,0 0,24 0,-24 0,0 0,49 25,1-25,-1 0,1 0,24 0,-25 0,-24 25,24-25,50 25,-24-25,-1 25,-50-25,75 0,50 0,49 0,25 0,-24 0,48 0,-48 0,49 0,-25 0,24 0,1 0,-49 0,-1 0,-25 0,50 24,-49 1,-26 0,-73 0,-26-25,-49 0,0 0,-1 0,1 0,25 0,-25 0,-1 0,1 0,0 0</inkml:trace>
  <inkml:trace contextRef="#ctx0" brushRef="#br0" timeOffset="12088.0845">8136 5482,'75'0,"74"25,-75-25,50 0,99 24,25 1,50-25,0 25,49 25,0-50,-24 0,-75 0,24 0,-98 0,0 0</inkml:trace>
  <inkml:trace contextRef="#ctx0" brushRef="#br0" timeOffset="13618.1258">11138 5432,'49'0,"1"0,-25 0,24 50,1-50,-25 49,0-24,-1-25,1 25,25 0,-25-25,24 25,-49-1,25-24,0 0,-25 25,25-25,-1 0,1 25,0 0,0-25,-50 0,0 0,0 0,1 0,-1 0,0 0,0 0,0 0,1 0,-1 0,0 0,-25 0,26 0,-1 0,0 0</inkml:trace>
  <inkml:trace contextRef="#ctx0" brushRef="#br0" timeOffset="15140.2614">9649 6697,'25'0,"25"0,-1 0,26 0,-1 0,1 0,24 0,25 0,-25 0,-24 0,49 0,49 0,26 0,24 0,-25 0,-24 0,0 0,-50 0,-25 0,-25 0,-24 0,-25 0,-1 0</inkml:trace>
  <inkml:trace contextRef="#ctx0" brushRef="#br0" timeOffset="16325.9427">11882 6598,'49'0,"1"0,-50 25,74 0,-74-1,25-24,25 0,-25 25,-1-25,1 25,-25 0,-49 24,24-49,-25 25,-49 0,74 0,-24-25,-1 74,0-74,26 0,-1 0,25 25</inkml:trace>
  <inkml:trace contextRef="#ctx0" brushRef="#br0" timeOffset="17088.2442">9501 8161,'74'0,"50"0,74 0,125 0,49 0,74 0,26 0,-1 0,-49 0,-75 0,-74 0,-75 0,-49 0,-124 0</inkml:trace>
  <inkml:trace contextRef="#ctx0" brushRef="#br0" timeOffset="17742.1624">13147 8037,'49'25,"1"-25,24 74,75-49,-74-25,-26 25,-24-25,25 24,-1 1,-123 50,0-51,-26 26,-24 24,-25-24,100-25,-26 24,26-49,24 0</inkml:trace>
  <inkml:trace contextRef="#ctx0" brushRef="#br0" timeOffset="19110.1644">10890 12427,'24'0,"51"0,24 0,-25 0,50 0,-24 0,49 0,-50 0,74 0,26 0,24 0,0 0,25 25,-24 0,-26-25,0 25,-24-1,0 1,-75-25,-25 0,-24 0,-25 0,0 0</inkml:trace>
  <inkml:trace contextRef="#ctx0" brushRef="#br0" timeOffset="19871.3098">13469 12328,'75'25,"-50"0,49 49,-24-49,49 0,-25-1,-24-24,24 50,1-25,-51-25,1 0,0 0,-25 25,-25-1,-49-24,-25 25,-1 50,26-51,49-24,0 0,-49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79275" units="1/cm"/>
        </inkml:channelProperties>
      </inkml:inkSource>
      <inkml:timestamp xml:id="ts0" timeString="2021-01-27T05:30:31.139"/>
    </inkml:context>
    <inkml:brush xml:id="br0">
      <inkml:brushProperty name="width" value="0.05292" units="cm"/>
      <inkml:brushProperty name="height" value="0.05292" units="cm"/>
      <inkml:brushProperty name="color" value="#FF0000"/>
    </inkml:brush>
  </inkml:definitions>
  <inkml:trace contextRef="#ctx0" brushRef="#br0">7070 3274,'49'0,"51"0,-51 0,26 0,-1 0,50 0,-25 0,25 0,-49 0,-1 0,25 0,75 0,-25 0,-50 0,0 0,0 0,-24 0,-1 0,1 0,-26 0,1 0,-1 0,1 0,0 0,24 0,-24 0,-1 0,1 0,-25 0,24 0,26 0,-1 0,-24 0,24 0,25 0,-49 25,24-25,1 0,-50 0,49 0,-24 0,-1 50,-24-50,25 0,-1 0,1 0,24 0,-49 0,0 0,25 0,-1 0,1 0,24 0,-24 0,-1 0,26 0,24 0,-25 0,-24 0,0 0,24 24,0-24,-49 0,0 0,25 0,-1 0,1 0,0 0,24 0,-49 0,24 0,1 0,0 0,-26 0,51 0,-26 0,26 0,-26 0,26 0,24 0,-49 0,24 25,50-25,-49 0,24 0,0 0,-49 0,49 0,0 0,0 0,0 0,1 0,-26 0,-49 0,49 0,-49 0,25 0,-25 0,24 0,-24 0,49 0,-24 0,0 0,-1 0,-24 0,25 0,-1 0,-24 0,0 0,0 0,-1 0,1 0,50 0,24 0,0 0,-25 0,26 0,-51 0,75 0,50 0,-25 0,49 0,-24 0,24 0,-24 0,-75 0,0 0,1 0,-51 0,-24 0</inkml:trace>
  <inkml:trace contextRef="#ctx0" brushRef="#br0" timeOffset="676.6113">18108 3398,'0'0,"25"0,-1 0,51 0,-1 0,-24 0,49 0,0 0,-24 0,-26 0,1-25,-25 25,-1 0</inkml:trace>
  <inkml:trace contextRef="#ctx0" brushRef="#br0" timeOffset="1382.5198">20613 3398,'25'0,"24"0,26 0,24 0,-24 0,24 0,25 0,49-25,-49 25,50 0,-75 0,0 0,-24 0,-50 0</inkml:trace>
  <inkml:trace contextRef="#ctx0" brushRef="#br0" timeOffset="3062.0202">2134 4242,'49'0,"26"0,24 0,-50 0,75 0,25 0,0 0,99 0,-49 0,-1 0,-49 0,24 0,-24 24,-49-24,-26 0,-49 0,0 0,-1 0</inkml:trace>
  <inkml:trace contextRef="#ctx0" brushRef="#br0" timeOffset="7303.4463">2282 5358,'50'0,"-25"0,24 0,1 0,24 25,1-25,49 0,-25 0,-49 0,49 0,25 0,25 0,-25 0,25 0,-25 0,49 0,-49 0,75 0,-26 0,26 0,-26 0,-49 0,50 0,0 0,-50 0,49 0,1 0,-50 0,-25 0,0 0,-24 0,-26 0,1 0,25 0,-51 0,1 0,0 0,25 0,-1 0,-24 0,0 0,24 0,-24 0,0 0,25 0,24 0,0 0,-24 0,24 0,50 0,-74 0,49 0,-24 0,-26 0,51 0,-26 0,50 0,-25 0,-24 0,-1 0,0 24,-49-24,25 0,-1 25,-24-25,0 0,0 0,0 0,24 0,1 0,-25 0,24 0,1 0,74 0,-50 0,26 0,-26 0,-24 0,24 0,0 0,26 0,-1 0,-25 0,-24 0,-1 0,26 0,-25 0,-26 0,1 0,0 0,0 0,0 0,-1 0,1 0,25 0,-25 0,-1 0,26 0,24 0,26 0,-26 0,0 0,-24 0,24 0,50 0,-49 0,24 0,25 0,-49 0,-1 0,0 0,1 0,-1 0,-24 0,-1 0,1 0,-25 0</inkml:trace>
  <inkml:trace contextRef="#ctx0" brushRef="#br0" timeOffset="12594.9315">3027 6499,'49'0,"-24"0,25 0,-1 0,26 0,24 0,-25 0,50 0,0 0,-25 0,-49-50,0 50,-1 0,75 0,-74 0,49 0,50 0,-50 0,25 0,-49 0,24 0,0 0,0 0,1 0,-26 0,25 0,0 0,-24 0,-1 0,25 0,1 0,-1 0,50 0,-25 0,49 0,1 0,-25 0,24 0,-49 0,25 0,-25 0,25 0,-50 0,1 0,-1 0,0 0,-25 0,26 0,-26 0,0 0,-24 0,0 0,-26 0,1 0,0 0,50 0,-51 0,1 0,0 0,0 0,0 0,-1 0,76 0,-1 0,-25 0,-24 0,24 0,1 0,49 0,24 0,-24 0,50 0,0 0,-1 0,-24 0,25 0,24 0,-74 0,50 0,-25 0,-25 25,25-25,-50 0,25 0,25 0,-25 0,0 0,25 0,-25 0,49 0,1 0,-50 0,25 0,-25 0,-25 0,-25 0,26 0,-76 0,26 0,-25 0,24 0,-24 0,0 0,0 0,0 0,24 0,-24 0,0 0,24 0,1 0,49 0,-24 0,-26 0,26 0,49 0,-50 0,25 0,-24 0,-1 0,-24 0,-1 0,1 0,24 0,1 0,-26 0,76-25,-76 0,1 25,49 0,-49 0,-26 0,1 0,0 0,0 0,0 0,49 0,-49 0,0 0,-1 0,1 0,25 0,-25 0,-1 0,76 0,-76 0,51 0,-1 0,25 0,-24 0,-1 0,1 0,49 0,-25 0,0 0,-49 0,24 0,25 0,25 0,25 0,-25 0,25 0,-74 0,24 0,-25 0,50 0,0 0,25 0,-25 0,0 0,25 0,-25 0,-25 0,-24 0,-1 0,0 0,-49 0,0 0,0 0,0 0,-1 0,1 0,25 0,-25 0,-1 0,1 0,25 0,24 0,-24 0,24 0,1 0,-50 0,24 0,-24 0,25 0,-1 0,-24 0,0 0,24 0,-24 0,0 0,0 0,49 0,1 0,-26 0,1 0,-25 0,-1 0,26 0,24 0,-49 0,0 0,0 0</inkml:trace>
  <inkml:trace contextRef="#ctx0" brushRef="#br0" timeOffset="13914.0967">15627 4961,'-25'0,"25"25,0 24,0 1,0 24,25-24,-25 0,25 24,-25-24,50 74,-25-50,-25-24,0-26,24 26,-24 24,0-24,0 25,0-26,0-24,0 0,0 24,0-24,25 0,-25 0,0 0,0-1,0 1,0 0,25 0,-25 24,0-24,25 0,-25 0,0 0</inkml:trace>
  <inkml:trace contextRef="#ctx0" brushRef="#br0" timeOffset="16084.1852">15602 5159,'0'-24,"100"24,-51 0,75 0,50 0,24 0,26 0,-26 0,25 0,-24 0,49 0,-50 0,26 0,-26 0,25 0,-24 0,-1 0,0 0,1 0,-25 0,-1 0,1 0,-50 0,-50 0,1 0,-1 0,1 0,-26 0,1 0,24 0,-24 0,-25 0,-1 0,1 0,0 0,0 0,24 0,26 0,-50 0,24 24,26-24,-26 0,50 25,1-25,-26 25,-49-25,25 0,-26 0,1 0,0 0,-25 25,0 49,0-24,0 24,25 25,-25 1,25-1,-25 50,0-25,0 25,0-75,24-24,-24 24,0-24,0-1,0-24,0 0,0 0,0-1,0 1,25 0,-25 0,-25-25,1 0,-1 0,0 0,-25 0,1 0,-1 0,0 0,26 0,-26 0,25 0,-24-25,24 25,-25 0,25 0,1 0,-1 0,-25-25,25 25,25-25,-24 25,-1 0,0 0,0 0,0 0,1 0,-1 0,0 0,-25 0,1 0,-26 0,26-24,-1 24,-49 0,24-25,1 25,24-25,-49 25,50 0,-1 0,0 0,1 0,24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498C59-C5DD-4AEA-97BD-A3A2DB0022AF}" type="datetimeFigureOut">
              <a:rPr lang="en-US" smtClean="0"/>
              <a:pPr/>
              <a:t>10/7/2022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04BAF8-B5E8-495A-8DD5-546EAA6D7CC0}" type="slidenum">
              <a:rPr lang="en-US" smtClean="0"/>
              <a:pPr/>
              <a:t>‹#›</a:t>
            </a:fld>
            <a:endParaRPr lang="en-US"/>
          </a:p>
        </p:txBody>
      </p:sp>
    </p:spTree>
    <p:extLst>
      <p:ext uri="{BB962C8B-B14F-4D97-AF65-F5344CB8AC3E}">
        <p14:creationId xmlns:p14="http://schemas.microsoft.com/office/powerpoint/2010/main" val="1010216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2E2550-F485-49A6-A691-DD6DDC068893}" type="slidenum">
              <a:rPr lang="en-US" smtClean="0"/>
              <a:pPr/>
              <a:t>9</a:t>
            </a:fld>
            <a:endParaRPr lang="en-US" dirty="0"/>
          </a:p>
        </p:txBody>
      </p:sp>
    </p:spTree>
    <p:extLst>
      <p:ext uri="{BB962C8B-B14F-4D97-AF65-F5344CB8AC3E}">
        <p14:creationId xmlns:p14="http://schemas.microsoft.com/office/powerpoint/2010/main" val="4131268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2E2550-F485-49A6-A691-DD6DDC068893}" type="slidenum">
              <a:rPr lang="en-US" smtClean="0"/>
              <a:pPr/>
              <a:t>17</a:t>
            </a:fld>
            <a:endParaRPr lang="en-US" dirty="0"/>
          </a:p>
        </p:txBody>
      </p:sp>
    </p:spTree>
    <p:extLst>
      <p:ext uri="{BB962C8B-B14F-4D97-AF65-F5344CB8AC3E}">
        <p14:creationId xmlns:p14="http://schemas.microsoft.com/office/powerpoint/2010/main" val="182321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8DD653-BA14-4F2F-8C3D-626F1D251F45}" type="slidenum">
              <a:rPr lang="en-US"/>
              <a:pPr/>
              <a:t>60</a:t>
            </a:fld>
            <a:endParaRPr lang="en-US" dirty="0"/>
          </a:p>
        </p:txBody>
      </p:sp>
      <p:sp>
        <p:nvSpPr>
          <p:cNvPr id="57346" name="Rectangle 2"/>
          <p:cNvSpPr>
            <a:spLocks noGrp="1" noRot="1" noChangeAspect="1" noChangeArrowheads="1" noTextEdit="1"/>
          </p:cNvSpPr>
          <p:nvPr>
            <p:ph type="sldImg"/>
          </p:nvPr>
        </p:nvSpPr>
        <p:spPr bwMode="auto">
          <a:xfrm>
            <a:off x="1143000" y="685800"/>
            <a:ext cx="4573588" cy="3429000"/>
          </a:xfrm>
          <a:prstGeom prst="rect">
            <a:avLst/>
          </a:prstGeom>
          <a:solidFill>
            <a:srgbClr val="FFFFFF"/>
          </a:solidFill>
          <a:ln>
            <a:solidFill>
              <a:srgbClr val="000000"/>
            </a:solidFill>
            <a:miter lim="800000"/>
            <a:headEnd/>
            <a:tailEnd/>
          </a:ln>
        </p:spPr>
      </p:sp>
      <p:sp>
        <p:nvSpPr>
          <p:cNvPr id="57347" name="Rectangle 3"/>
          <p:cNvSpPr>
            <a:spLocks noGrp="1" noChangeArrowheads="1"/>
          </p:cNvSpPr>
          <p:nvPr>
            <p:ph type="body" idx="1"/>
          </p:nvPr>
        </p:nvSpPr>
        <p:spPr bwMode="auto">
          <a:xfrm>
            <a:off x="686098" y="4343705"/>
            <a:ext cx="5485805" cy="4113892"/>
          </a:xfrm>
          <a:prstGeom prst="rect">
            <a:avLst/>
          </a:prstGeom>
          <a:solidFill>
            <a:srgbClr val="FFFFFF"/>
          </a:solidFill>
          <a:ln>
            <a:solidFill>
              <a:srgbClr val="000000"/>
            </a:solidFill>
            <a:miter lim="800000"/>
            <a:headEnd/>
            <a:tailEnd/>
          </a:ln>
        </p:spPr>
        <p:txBody>
          <a:bodyPr lIns="91432" tIns="45716" rIns="91432" bIns="45716"/>
          <a:lstStyle/>
          <a:p>
            <a:endParaRPr lang="en-US" dirty="0"/>
          </a:p>
        </p:txBody>
      </p:sp>
    </p:spTree>
    <p:extLst>
      <p:ext uri="{BB962C8B-B14F-4D97-AF65-F5344CB8AC3E}">
        <p14:creationId xmlns:p14="http://schemas.microsoft.com/office/powerpoint/2010/main" val="22536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2E2550-F485-49A6-A691-DD6DDC068893}" type="slidenum">
              <a:rPr lang="en-US" smtClean="0"/>
              <a:pPr/>
              <a:t>63</a:t>
            </a:fld>
            <a:endParaRPr lang="en-US" dirty="0"/>
          </a:p>
        </p:txBody>
      </p:sp>
    </p:spTree>
    <p:extLst>
      <p:ext uri="{BB962C8B-B14F-4D97-AF65-F5344CB8AC3E}">
        <p14:creationId xmlns:p14="http://schemas.microsoft.com/office/powerpoint/2010/main" val="260401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61BD27-BB5E-41DA-B9EC-12A2557BFE21}" type="slidenum">
              <a:rPr lang="en-US"/>
              <a:pPr/>
              <a:t>67</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135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86595-81D8-4151-9F3C-671DEAA4D746}" type="slidenum">
              <a:rPr lang="en-US"/>
              <a:pPr/>
              <a:t>69</a:t>
            </a:fld>
            <a:endParaRPr lang="en-US" dirty="0"/>
          </a:p>
        </p:txBody>
      </p:sp>
      <p:sp>
        <p:nvSpPr>
          <p:cNvPr id="43010" name="Rectangle 2"/>
          <p:cNvSpPr>
            <a:spLocks noGrp="1" noRot="1" noChangeAspect="1" noChangeArrowheads="1" noTextEdit="1"/>
          </p:cNvSpPr>
          <p:nvPr>
            <p:ph type="sldImg"/>
          </p:nvPr>
        </p:nvSpPr>
        <p:spPr bwMode="auto">
          <a:xfrm>
            <a:off x="1143000" y="685800"/>
            <a:ext cx="4573588" cy="3429000"/>
          </a:xfrm>
          <a:prstGeom prst="rect">
            <a:avLst/>
          </a:prstGeom>
          <a:solidFill>
            <a:srgbClr val="FFFFFF"/>
          </a:solidFill>
          <a:ln>
            <a:solidFill>
              <a:srgbClr val="000000"/>
            </a:solidFill>
            <a:miter lim="800000"/>
            <a:headEnd/>
            <a:tailEnd/>
          </a:ln>
        </p:spPr>
      </p:sp>
      <p:sp>
        <p:nvSpPr>
          <p:cNvPr id="43011" name="Rectangle 3"/>
          <p:cNvSpPr>
            <a:spLocks noGrp="1" noChangeArrowheads="1"/>
          </p:cNvSpPr>
          <p:nvPr>
            <p:ph type="body" idx="1"/>
          </p:nvPr>
        </p:nvSpPr>
        <p:spPr bwMode="auto">
          <a:xfrm>
            <a:off x="913806" y="4343705"/>
            <a:ext cx="5030391" cy="4113892"/>
          </a:xfrm>
          <a:prstGeom prst="rect">
            <a:avLst/>
          </a:prstGeom>
          <a:solidFill>
            <a:srgbClr val="FFFFFF"/>
          </a:solidFill>
          <a:ln>
            <a:solidFill>
              <a:srgbClr val="000000"/>
            </a:solidFill>
            <a:miter lim="800000"/>
            <a:headEnd/>
            <a:tailEnd/>
          </a:ln>
        </p:spPr>
        <p:txBody>
          <a:bodyPr lIns="91432" tIns="45716" rIns="91432" bIns="45716"/>
          <a:lstStyle/>
          <a:p>
            <a:endParaRPr lang="en-US" dirty="0"/>
          </a:p>
        </p:txBody>
      </p:sp>
    </p:spTree>
    <p:extLst>
      <p:ext uri="{BB962C8B-B14F-4D97-AF65-F5344CB8AC3E}">
        <p14:creationId xmlns:p14="http://schemas.microsoft.com/office/powerpoint/2010/main" val="2226552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19781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2823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31386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05361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6211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3453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8001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10806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458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68813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4823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5159D7-9F06-4F85-BF3B-3F9DA0BC2381}" type="datetimeFigureOut">
              <a:rPr lang="en-US" smtClean="0">
                <a:solidFill>
                  <a:prstClr val="black">
                    <a:tint val="75000"/>
                  </a:prstClr>
                </a:solidFill>
              </a:rPr>
              <a:pPr/>
              <a:t>10/7/2022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79683-E753-46D7-B6C7-25444C98B11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77319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itutor.com/" TargetMode="External"/><Relationship Id="rId2" Type="http://schemas.openxmlformats.org/officeDocument/2006/relationships/image" Target="../media/image28.wm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itutor.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wmf"/><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itu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itutor.com/"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customXml" Target="../ink/ink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hyperlink" Target="http://www.itutor.com/" TargetMode="Externa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hyperlink" Target="http://www.itutor.com/" TargetMode="External"/><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wmf"/></Relationships>
</file>

<file path=ppt/slides/_rels/slide6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applets/the_greenhouse_effect.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www.itutor.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00" y="4452838"/>
            <a:ext cx="8839200" cy="954107"/>
          </a:xfrm>
          <a:prstGeom prst="rect">
            <a:avLst/>
          </a:prstGeom>
          <a:noFill/>
        </p:spPr>
        <p:txBody>
          <a:bodyPr wrap="square" lIns="91440" tIns="45720" rIns="91440" bIns="45720">
            <a:spAutoFit/>
          </a:bodyPr>
          <a:lstStyle/>
          <a:p>
            <a:pPr algn="ctr"/>
            <a:r>
              <a:rPr lang="en-US" sz="2800" dirty="0" err="1">
                <a:solidFill>
                  <a:srgbClr val="FF0000"/>
                </a:solidFill>
              </a:rPr>
              <a:t>B.Tech</a:t>
            </a:r>
            <a:r>
              <a:rPr lang="en-US" sz="2800" dirty="0">
                <a:solidFill>
                  <a:srgbClr val="FF0000"/>
                </a:solidFill>
              </a:rPr>
              <a:t> </a:t>
            </a:r>
            <a:r>
              <a:rPr lang="en-US" sz="2800" dirty="0" err="1">
                <a:solidFill>
                  <a:srgbClr val="FF0000"/>
                </a:solidFill>
              </a:rPr>
              <a:t>Sem</a:t>
            </a:r>
            <a:r>
              <a:rPr lang="en-US" sz="2800" dirty="0">
                <a:solidFill>
                  <a:srgbClr val="FF0000"/>
                </a:solidFill>
              </a:rPr>
              <a:t>: 4 </a:t>
            </a:r>
            <a:endParaRPr lang="en-US" sz="2800" dirty="0" smtClean="0">
              <a:solidFill>
                <a:srgbClr val="FF0000"/>
              </a:solidFill>
            </a:endParaRPr>
          </a:p>
          <a:p>
            <a:pPr algn="ctr"/>
            <a:r>
              <a:rPr lang="en-US" sz="2800" dirty="0" smtClean="0">
                <a:solidFill>
                  <a:srgbClr val="FF0000"/>
                </a:solidFill>
              </a:rPr>
              <a:t>Batch</a:t>
            </a:r>
            <a:r>
              <a:rPr lang="en-US" sz="2800">
                <a:solidFill>
                  <a:srgbClr val="FF0000"/>
                </a:solidFill>
              </a:rPr>
              <a:t>: </a:t>
            </a:r>
            <a:r>
              <a:rPr lang="en-US" sz="2800" smtClean="0">
                <a:solidFill>
                  <a:srgbClr val="FF0000"/>
                </a:solidFill>
              </a:rPr>
              <a:t>II</a:t>
            </a:r>
            <a:endParaRPr lang="en-US" sz="2800" b="1" dirty="0">
              <a:ln w="17780" cmpd="sng">
                <a:solidFill>
                  <a:srgbClr val="FFFFFF"/>
                </a:solidFill>
                <a:prstDash val="solid"/>
                <a:miter lim="800000"/>
              </a:ln>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0" y="5715000"/>
            <a:ext cx="8839200" cy="523220"/>
          </a:xfrm>
          <a:prstGeom prst="rect">
            <a:avLst/>
          </a:prstGeom>
          <a:noFill/>
        </p:spPr>
        <p:txBody>
          <a:bodyPr wrap="square" lIns="91440" tIns="45720" rIns="91440" bIns="45720">
            <a:spAutoFit/>
          </a:bodyPr>
          <a:lstStyle/>
          <a:p>
            <a:pPr algn="ctr"/>
            <a:r>
              <a:rPr lang="en-US" sz="2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panose="020B0604020202020204" pitchFamily="34" charset="0"/>
                <a:cs typeface="Arial" panose="020B0604020202020204" pitchFamily="34" charset="0"/>
              </a:rPr>
              <a:t>Dr. T. Maiyalagan</a:t>
            </a:r>
            <a:endPar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panose="020B0604020202020204" pitchFamily="34" charset="0"/>
              <a:cs typeface="Arial" panose="020B0604020202020204" pitchFamily="3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975" y="32657"/>
            <a:ext cx="5562792" cy="4166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736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5968820" y="2263237"/>
            <a:ext cx="2931989" cy="4137563"/>
          </a:xfrm>
          <a:prstGeom prst="rect">
            <a:avLst/>
          </a:prstGeom>
          <a:noFill/>
          <a:ln w="9525">
            <a:noFill/>
            <a:miter lim="800000"/>
            <a:headEnd/>
            <a:tailEnd/>
          </a:ln>
          <a:effectLst/>
        </p:spPr>
      </p:pic>
      <p:sp>
        <p:nvSpPr>
          <p:cNvPr id="2" name="Title 1"/>
          <p:cNvSpPr>
            <a:spLocks noGrp="1"/>
          </p:cNvSpPr>
          <p:nvPr>
            <p:ph type="title"/>
          </p:nvPr>
        </p:nvSpPr>
        <p:spPr>
          <a:xfrm>
            <a:off x="457200" y="0"/>
            <a:ext cx="8229600" cy="1143000"/>
          </a:xfrm>
        </p:spPr>
        <p:txBody>
          <a:bodyPr/>
          <a:lstStyle/>
          <a:p>
            <a:r>
              <a:rPr lang="en-US" b="1" dirty="0" smtClean="0">
                <a:solidFill>
                  <a:schemeClr val="accent1"/>
                </a:solidFill>
                <a:latin typeface="Arial" panose="020B0604020202020204" pitchFamily="34" charset="0"/>
                <a:cs typeface="Arial" panose="020B0604020202020204" pitchFamily="34" charset="0"/>
              </a:rPr>
              <a:t>Layers of Atmosphere </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1143000"/>
            <a:ext cx="8763000" cy="5410200"/>
          </a:xfrm>
        </p:spPr>
        <p:txBody>
          <a:bodyPr>
            <a:normAutofit/>
          </a:bodyPr>
          <a:lstStyle/>
          <a:p>
            <a:pPr>
              <a:buNone/>
            </a:pPr>
            <a:r>
              <a:rPr lang="en-US" b="1" i="1" dirty="0" smtClean="0">
                <a:latin typeface="Arial" panose="020B0604020202020204" pitchFamily="34" charset="0"/>
                <a:cs typeface="Arial" panose="020B0604020202020204" pitchFamily="34" charset="0"/>
              </a:rPr>
              <a:t>Stratosphere</a:t>
            </a:r>
          </a:p>
          <a:p>
            <a:pPr>
              <a:buFont typeface="Wingdings" pitchFamily="2" charset="2"/>
              <a:buChar char="Ø"/>
            </a:pPr>
            <a:r>
              <a:rPr lang="en-US" sz="2400" dirty="0" smtClean="0">
                <a:latin typeface="Arial" panose="020B0604020202020204" pitchFamily="34" charset="0"/>
                <a:cs typeface="Arial" panose="020B0604020202020204" pitchFamily="34" charset="0"/>
              </a:rPr>
              <a:t>Extends from 10 km to 50 km above the ground</a:t>
            </a:r>
          </a:p>
          <a:p>
            <a:pPr>
              <a:buFont typeface="Wingdings" pitchFamily="2" charset="2"/>
              <a:buChar char="Ø"/>
            </a:pPr>
            <a:r>
              <a:rPr lang="en-US" sz="2400" dirty="0" smtClean="0">
                <a:latin typeface="Arial" panose="020B0604020202020204" pitchFamily="34" charset="0"/>
                <a:cs typeface="Arial" panose="020B0604020202020204" pitchFamily="34" charset="0"/>
              </a:rPr>
              <a:t>Less dense (less water vapor)</a:t>
            </a:r>
          </a:p>
          <a:p>
            <a:pPr>
              <a:buFont typeface="Wingdings" pitchFamily="2" charset="2"/>
              <a:buChar char="Ø"/>
            </a:pPr>
            <a:r>
              <a:rPr lang="en-US" sz="2400" dirty="0" smtClean="0">
                <a:latin typeface="Arial" panose="020B0604020202020204" pitchFamily="34" charset="0"/>
                <a:cs typeface="Arial" panose="020B0604020202020204" pitchFamily="34" charset="0"/>
              </a:rPr>
              <a:t>Temperature </a:t>
            </a:r>
            <a:r>
              <a:rPr lang="en-US" sz="2400" b="1" dirty="0" smtClean="0">
                <a:latin typeface="Arial" panose="020B0604020202020204" pitchFamily="34" charset="0"/>
                <a:cs typeface="Arial" panose="020B0604020202020204" pitchFamily="34" charset="0"/>
              </a:rPr>
              <a:t>increases </a:t>
            </a:r>
            <a:r>
              <a:rPr lang="en-US" sz="2400" dirty="0" smtClean="0">
                <a:latin typeface="Arial" panose="020B0604020202020204" pitchFamily="34" charset="0"/>
                <a:cs typeface="Arial" panose="020B0604020202020204" pitchFamily="34" charset="0"/>
              </a:rPr>
              <a:t>with altitude</a:t>
            </a:r>
          </a:p>
          <a:p>
            <a:pPr>
              <a:buFont typeface="Wingdings" pitchFamily="2" charset="2"/>
              <a:buChar char="Ø"/>
            </a:pPr>
            <a:r>
              <a:rPr lang="en-US" sz="2400" dirty="0" smtClean="0">
                <a:latin typeface="Arial" panose="020B0604020202020204" pitchFamily="34" charset="0"/>
                <a:cs typeface="Arial" panose="020B0604020202020204" pitchFamily="34" charset="0"/>
              </a:rPr>
              <a:t>Almost no weather occurrence</a:t>
            </a:r>
          </a:p>
          <a:p>
            <a:pPr>
              <a:buFont typeface="Wingdings" pitchFamily="2" charset="2"/>
              <a:buChar char="Ø"/>
            </a:pPr>
            <a:r>
              <a:rPr lang="en-US" sz="2400" dirty="0" smtClean="0">
                <a:latin typeface="Arial" panose="020B0604020202020204" pitchFamily="34" charset="0"/>
                <a:cs typeface="Arial" panose="020B0604020202020204" pitchFamily="34" charset="0"/>
              </a:rPr>
              <a:t>Contains high level of ozone </a:t>
            </a:r>
          </a:p>
          <a:p>
            <a:pPr lvl="1">
              <a:lnSpc>
                <a:spcPct val="150000"/>
              </a:lnSpc>
              <a:buClr>
                <a:schemeClr val="accent5"/>
              </a:buClr>
              <a:buFont typeface="Wingdings" pitchFamily="2" charset="2"/>
              <a:buChar char="Ø"/>
            </a:pPr>
            <a:r>
              <a:rPr lang="en-US" sz="2000" b="1" dirty="0">
                <a:latin typeface="Arial" panose="020B0604020202020204" pitchFamily="34" charset="0"/>
                <a:cs typeface="Arial" panose="020B0604020202020204" pitchFamily="34" charset="0"/>
              </a:rPr>
              <a:t>O</a:t>
            </a:r>
            <a:r>
              <a:rPr lang="en-US" sz="2000" b="1" dirty="0" smtClean="0">
                <a:latin typeface="Arial" panose="020B0604020202020204" pitchFamily="34" charset="0"/>
                <a:cs typeface="Arial" panose="020B0604020202020204" pitchFamily="34" charset="0"/>
              </a:rPr>
              <a:t>zone layer absorbs UV radiation</a:t>
            </a:r>
          </a:p>
          <a:p>
            <a:pPr>
              <a:lnSpc>
                <a:spcPct val="150000"/>
              </a:lnSpc>
              <a:buClr>
                <a:schemeClr val="accent5"/>
              </a:buClr>
              <a:buFont typeface="Wingdings" pitchFamily="2" charset="2"/>
              <a:buChar char="Ø"/>
            </a:pPr>
            <a:r>
              <a:rPr lang="en-US" sz="2400" dirty="0" smtClean="0">
                <a:latin typeface="Arial" panose="020B0604020202020204" pitchFamily="34" charset="0"/>
                <a:cs typeface="Arial" panose="020B0604020202020204" pitchFamily="34" charset="0"/>
              </a:rPr>
              <a:t>Upper boundary is called </a:t>
            </a:r>
            <a:r>
              <a:rPr lang="en-US" sz="2400" b="1" dirty="0" smtClean="0">
                <a:latin typeface="Arial" panose="020B0604020202020204" pitchFamily="34" charset="0"/>
                <a:cs typeface="Arial" panose="020B0604020202020204" pitchFamily="34" charset="0"/>
              </a:rPr>
              <a:t>stratopause.</a:t>
            </a:r>
          </a:p>
          <a:p>
            <a:pPr>
              <a:buFont typeface="Wingdings" pitchFamily="2" charset="2"/>
              <a:buChar char="Ø"/>
            </a:pPr>
            <a:endParaRPr lang="en-US" b="1" i="1" dirty="0" smtClean="0">
              <a:latin typeface="Arial" panose="020B0604020202020204" pitchFamily="34" charset="0"/>
              <a:cs typeface="Arial" panose="020B0604020202020204" pitchFamily="34" charset="0"/>
            </a:endParaRPr>
          </a:p>
          <a:p>
            <a:pPr>
              <a:buFont typeface="Wingdings" pitchFamily="2" charset="2"/>
              <a:buChar char="Ø"/>
            </a:pPr>
            <a:endParaRPr lang="en-US" b="1" dirty="0">
              <a:latin typeface="Arial" panose="020B0604020202020204" pitchFamily="34" charset="0"/>
              <a:cs typeface="Arial" panose="020B0604020202020204" pitchFamily="34" charset="0"/>
            </a:endParaRPr>
          </a:p>
        </p:txBody>
      </p:sp>
      <p:pic>
        <p:nvPicPr>
          <p:cNvPr id="7" name="Picture 6" descr="i tutor-hd copy.png">
            <a:hlinkClick r:id="rId3"/>
          </p:cNvPr>
          <p:cNvPicPr>
            <a:picLocks noChangeAspect="1"/>
          </p:cNvPicPr>
          <p:nvPr/>
        </p:nvPicPr>
        <p:blipFill>
          <a:blip r:embed="rId4" cstate="print"/>
          <a:stretch>
            <a:fillRect/>
          </a:stretch>
        </p:blipFill>
        <p:spPr>
          <a:xfrm>
            <a:off x="8001000" y="0"/>
            <a:ext cx="1143000" cy="540532"/>
          </a:xfrm>
          <a:prstGeom prst="rect">
            <a:avLst/>
          </a:prstGeom>
        </p:spPr>
      </p:pic>
    </p:spTree>
    <p:extLst>
      <p:ext uri="{BB962C8B-B14F-4D97-AF65-F5344CB8AC3E}">
        <p14:creationId xmlns:p14="http://schemas.microsoft.com/office/powerpoint/2010/main" val="4226829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chemeClr val="accent1"/>
                </a:solidFill>
                <a:latin typeface="Arial" panose="020B0604020202020204" pitchFamily="34" charset="0"/>
                <a:cs typeface="Arial" panose="020B0604020202020204" pitchFamily="34" charset="0"/>
              </a:rPr>
              <a:t>Layers of Atmosphere </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295400"/>
            <a:ext cx="8229600" cy="5181600"/>
          </a:xfrm>
        </p:spPr>
        <p:txBody>
          <a:bodyPr>
            <a:normAutofit fontScale="92500" lnSpcReduction="10000"/>
          </a:bodyPr>
          <a:lstStyle/>
          <a:p>
            <a:pPr>
              <a:spcBef>
                <a:spcPct val="0"/>
              </a:spcBef>
              <a:buNone/>
            </a:pPr>
            <a:r>
              <a:rPr lang="en-US" sz="3300" b="1" i="1" dirty="0" smtClean="0">
                <a:solidFill>
                  <a:schemeClr val="accent6"/>
                </a:solidFill>
                <a:latin typeface="Arial" panose="020B0604020202020204" pitchFamily="34" charset="0"/>
                <a:cs typeface="Arial" panose="020B0604020202020204" pitchFamily="34" charset="0"/>
              </a:rPr>
              <a:t>Mesosphere</a:t>
            </a:r>
            <a:endParaRPr lang="en-US" sz="3300" i="1" dirty="0" smtClean="0">
              <a:solidFill>
                <a:schemeClr val="accent6"/>
              </a:solidFill>
              <a:latin typeface="Arial" panose="020B0604020202020204" pitchFamily="34" charset="0"/>
              <a:cs typeface="Arial" panose="020B0604020202020204" pitchFamily="34" charset="0"/>
            </a:endParaRPr>
          </a:p>
          <a:p>
            <a:pPr>
              <a:spcBef>
                <a:spcPct val="0"/>
              </a:spcBef>
              <a:buFont typeface="Wingdings" pitchFamily="2" charset="2"/>
              <a:buChar char="Ø"/>
            </a:pPr>
            <a:endParaRPr lang="en-US" sz="2400" dirty="0" smtClean="0">
              <a:latin typeface="Arial" panose="020B0604020202020204" pitchFamily="34" charset="0"/>
              <a:cs typeface="Arial" panose="020B0604020202020204" pitchFamily="34" charset="0"/>
            </a:endParaRPr>
          </a:p>
          <a:p>
            <a:pPr>
              <a:spcBef>
                <a:spcPct val="0"/>
              </a:spcBef>
              <a:buFont typeface="Wingdings" pitchFamily="2" charset="2"/>
              <a:buChar char="Ø"/>
            </a:pPr>
            <a:r>
              <a:rPr lang="en-US" sz="2400" dirty="0" smtClean="0">
                <a:latin typeface="Arial" panose="020B0604020202020204" pitchFamily="34" charset="0"/>
                <a:cs typeface="Arial" panose="020B0604020202020204" pitchFamily="34" charset="0"/>
              </a:rPr>
              <a:t>Extends to almost  80 km high</a:t>
            </a:r>
          </a:p>
          <a:p>
            <a:pPr>
              <a:spcBef>
                <a:spcPct val="0"/>
              </a:spcBef>
              <a:buFont typeface="Wingdings" pitchFamily="2" charset="2"/>
              <a:buChar char="Ø"/>
            </a:pPr>
            <a:endParaRPr lang="en-US" sz="2400" dirty="0" smtClean="0">
              <a:latin typeface="Arial" panose="020B0604020202020204" pitchFamily="34" charset="0"/>
              <a:cs typeface="Arial" panose="020B0604020202020204" pitchFamily="34" charset="0"/>
            </a:endParaRPr>
          </a:p>
          <a:p>
            <a:pPr>
              <a:spcBef>
                <a:spcPct val="0"/>
              </a:spcBef>
              <a:buFont typeface="Wingdings" pitchFamily="2" charset="2"/>
              <a:buChar char="Ø"/>
            </a:pPr>
            <a:r>
              <a:rPr lang="en-US" sz="2400" dirty="0" smtClean="0">
                <a:latin typeface="Arial" panose="020B0604020202020204" pitchFamily="34" charset="0"/>
                <a:cs typeface="Arial" panose="020B0604020202020204" pitchFamily="34" charset="0"/>
              </a:rPr>
              <a:t>Gases are less dense.</a:t>
            </a:r>
          </a:p>
          <a:p>
            <a:pPr>
              <a:spcBef>
                <a:spcPct val="0"/>
              </a:spcBef>
              <a:buFont typeface="Wingdings" pitchFamily="2" charset="2"/>
              <a:buChar char="Ø"/>
            </a:pPr>
            <a:endParaRPr lang="en-US" sz="2400" dirty="0">
              <a:latin typeface="Arial" panose="020B0604020202020204" pitchFamily="34" charset="0"/>
              <a:cs typeface="Arial" panose="020B0604020202020204" pitchFamily="34" charset="0"/>
            </a:endParaRPr>
          </a:p>
          <a:p>
            <a:pPr algn="just">
              <a:spcBef>
                <a:spcPct val="0"/>
              </a:spcBef>
              <a:buFont typeface="Wingdings" pitchFamily="2" charset="2"/>
              <a:buChar char="Ø"/>
            </a:pPr>
            <a:r>
              <a:rPr lang="en-US" sz="2400" dirty="0">
                <a:latin typeface="Arial" panose="020B0604020202020204" pitchFamily="34" charset="0"/>
                <a:cs typeface="Arial" panose="020B0604020202020204" pitchFamily="34" charset="0"/>
              </a:rPr>
              <a:t>Upper boundary </a:t>
            </a:r>
            <a:r>
              <a:rPr lang="en-US" sz="2400" dirty="0" smtClean="0">
                <a:latin typeface="Arial" panose="020B0604020202020204" pitchFamily="34" charset="0"/>
                <a:cs typeface="Arial" panose="020B0604020202020204" pitchFamily="34" charset="0"/>
              </a:rPr>
              <a:t>is called </a:t>
            </a:r>
            <a:r>
              <a:rPr lang="en-US" sz="2400" b="1" dirty="0" err="1" smtClean="0">
                <a:latin typeface="Arial" panose="020B0604020202020204" pitchFamily="34" charset="0"/>
                <a:cs typeface="Arial" panose="020B0604020202020204" pitchFamily="34" charset="0"/>
              </a:rPr>
              <a:t>mesopause</a:t>
            </a:r>
            <a:r>
              <a:rPr lang="en-US" sz="2400" b="1" dirty="0" smtClean="0">
                <a:latin typeface="Arial" panose="020B0604020202020204" pitchFamily="34" charset="0"/>
                <a:cs typeface="Arial" panose="020B0604020202020204" pitchFamily="34" charset="0"/>
              </a:rPr>
              <a:t>, this is the</a:t>
            </a:r>
          </a:p>
          <a:p>
            <a:pPr marL="0" indent="0" algn="just">
              <a:spcBef>
                <a:spcPct val="0"/>
              </a:spcBef>
              <a:buNone/>
            </a:pPr>
            <a:r>
              <a:rPr lang="en-US" sz="2400" dirty="0" smtClean="0">
                <a:latin typeface="Arial" panose="020B0604020202020204" pitchFamily="34" charset="0"/>
                <a:cs typeface="Arial" panose="020B0604020202020204" pitchFamily="34" charset="0"/>
              </a:rPr>
              <a:t>     boundary </a:t>
            </a:r>
            <a:r>
              <a:rPr lang="en-US" sz="2400" dirty="0">
                <a:latin typeface="Arial" panose="020B0604020202020204" pitchFamily="34" charset="0"/>
                <a:cs typeface="Arial" panose="020B0604020202020204" pitchFamily="34" charset="0"/>
              </a:rPr>
              <a:t>between the </a:t>
            </a:r>
            <a:r>
              <a:rPr lang="en-US" sz="2400" dirty="0" smtClean="0">
                <a:latin typeface="Arial" panose="020B0604020202020204" pitchFamily="34" charset="0"/>
                <a:cs typeface="Arial" panose="020B0604020202020204" pitchFamily="34" charset="0"/>
              </a:rPr>
              <a:t>mesosphere </a:t>
            </a:r>
            <a:r>
              <a:rPr lang="en-US" sz="2400" dirty="0">
                <a:latin typeface="Arial" panose="020B0604020202020204" pitchFamily="34" charset="0"/>
                <a:cs typeface="Arial" panose="020B0604020202020204" pitchFamily="34" charset="0"/>
              </a:rPr>
              <a:t>and the </a:t>
            </a:r>
            <a:endParaRPr lang="en-US" sz="2400" dirty="0" smtClean="0">
              <a:latin typeface="Arial" panose="020B0604020202020204" pitchFamily="34" charset="0"/>
              <a:cs typeface="Arial" panose="020B0604020202020204" pitchFamily="34" charset="0"/>
            </a:endParaRPr>
          </a:p>
          <a:p>
            <a:pPr marL="0" indent="0" algn="just">
              <a:spcBef>
                <a:spcPct val="0"/>
              </a:spcBef>
              <a:buNone/>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thermosphere atmospheric regions.</a:t>
            </a:r>
            <a:endParaRPr lang="en-US" sz="2400" dirty="0">
              <a:latin typeface="Arial" panose="020B0604020202020204" pitchFamily="34" charset="0"/>
              <a:cs typeface="Arial" panose="020B0604020202020204" pitchFamily="34" charset="0"/>
            </a:endParaRPr>
          </a:p>
          <a:p>
            <a:pPr marL="0" indent="0">
              <a:spcBef>
                <a:spcPct val="0"/>
              </a:spcBef>
              <a:buNone/>
            </a:pPr>
            <a:endParaRPr lang="en-US" sz="2400" dirty="0" smtClean="0">
              <a:latin typeface="Arial" panose="020B0604020202020204" pitchFamily="34" charset="0"/>
              <a:cs typeface="Arial" panose="020B0604020202020204" pitchFamily="34" charset="0"/>
            </a:endParaRPr>
          </a:p>
          <a:p>
            <a:pPr>
              <a:spcBef>
                <a:spcPct val="0"/>
              </a:spcBef>
              <a:buFont typeface="Wingdings" pitchFamily="2" charset="2"/>
              <a:buChar char="Ø"/>
            </a:pPr>
            <a:r>
              <a:rPr lang="en-US" sz="2400" dirty="0" smtClean="0">
                <a:latin typeface="Arial" panose="020B0604020202020204" pitchFamily="34" charset="0"/>
                <a:cs typeface="Arial" panose="020B0604020202020204" pitchFamily="34" charset="0"/>
              </a:rPr>
              <a:t>Temperature </a:t>
            </a:r>
            <a:r>
              <a:rPr lang="en-US" sz="2400" dirty="0" smtClean="0">
                <a:solidFill>
                  <a:schemeClr val="accent1"/>
                </a:solidFill>
                <a:latin typeface="Arial" panose="020B0604020202020204" pitchFamily="34" charset="0"/>
                <a:cs typeface="Arial" panose="020B0604020202020204" pitchFamily="34" charset="0"/>
              </a:rPr>
              <a:t>decreases </a:t>
            </a:r>
            <a:r>
              <a:rPr lang="en-US" sz="2400" dirty="0" smtClean="0">
                <a:latin typeface="Arial" panose="020B0604020202020204" pitchFamily="34" charset="0"/>
                <a:cs typeface="Arial" panose="020B0604020202020204" pitchFamily="34" charset="0"/>
              </a:rPr>
              <a:t>as altitude increases</a:t>
            </a:r>
            <a:r>
              <a:rPr lang="en-US" sz="2400" b="1" dirty="0" smtClean="0">
                <a:latin typeface="Arial" panose="020B0604020202020204" pitchFamily="34" charset="0"/>
                <a:cs typeface="Arial" panose="020B0604020202020204" pitchFamily="34" charset="0"/>
              </a:rPr>
              <a:t>.</a:t>
            </a:r>
          </a:p>
          <a:p>
            <a:pPr>
              <a:spcBef>
                <a:spcPct val="0"/>
              </a:spcBef>
              <a:buFont typeface="Wingdings" pitchFamily="2" charset="2"/>
              <a:buChar char="Ø"/>
            </a:pPr>
            <a:endParaRPr lang="en-US" sz="2400" b="1" dirty="0">
              <a:latin typeface="Arial" panose="020B0604020202020204" pitchFamily="34" charset="0"/>
              <a:cs typeface="Arial" panose="020B0604020202020204" pitchFamily="34" charset="0"/>
            </a:endParaRPr>
          </a:p>
          <a:p>
            <a:pPr>
              <a:spcBef>
                <a:spcPct val="0"/>
              </a:spcBef>
              <a:buFont typeface="Wingdings" pitchFamily="2" charset="2"/>
              <a:buChar char="Ø"/>
            </a:pPr>
            <a:r>
              <a:rPr lang="en-US" sz="2400" dirty="0" smtClean="0">
                <a:latin typeface="Arial" panose="020B0604020202020204" pitchFamily="34" charset="0"/>
                <a:cs typeface="Arial" panose="020B0604020202020204" pitchFamily="34" charset="0"/>
              </a:rPr>
              <a:t>Coldest layer of Atmosphere </a:t>
            </a:r>
          </a:p>
          <a:p>
            <a:pPr marL="0" indent="0">
              <a:spcBef>
                <a:spcPct val="0"/>
              </a:spcBef>
              <a:buNone/>
            </a:pPr>
            <a:endParaRPr lang="en-US" sz="2400" b="1" dirty="0">
              <a:latin typeface="Arial" panose="020B0604020202020204" pitchFamily="34" charset="0"/>
              <a:cs typeface="Arial" panose="020B0604020202020204" pitchFamily="34" charset="0"/>
            </a:endParaRPr>
          </a:p>
          <a:p>
            <a:pPr>
              <a:spcBef>
                <a:spcPct val="0"/>
              </a:spcBef>
              <a:buFont typeface="Wingdings" pitchFamily="2" charset="2"/>
              <a:buChar char="Ø"/>
            </a:pPr>
            <a:r>
              <a:rPr lang="en-US" sz="2200" dirty="0" smtClean="0">
                <a:latin typeface="Arial" panose="020B0604020202020204" pitchFamily="34" charset="0"/>
                <a:cs typeface="Arial" panose="020B0604020202020204" pitchFamily="34" charset="0"/>
              </a:rPr>
              <a:t>Gases in this layer absorb very little UV radiation</a:t>
            </a:r>
            <a:r>
              <a:rPr lang="en-US" sz="2000"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
        <p:nvSpPr>
          <p:cNvPr id="30722" name="AutoShape 2" descr="http://yougenius.files.wordpress.com/2011/04/mesosphere1.pn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8" name="Picture 7" descr="i tutor-hd copy.png">
            <a:hlinkClick r:id="rId2"/>
          </p:cNvPr>
          <p:cNvPicPr>
            <a:picLocks noChangeAspect="1"/>
          </p:cNvPicPr>
          <p:nvPr/>
        </p:nvPicPr>
        <p:blipFill>
          <a:blip r:embed="rId3" cstate="print"/>
          <a:stretch>
            <a:fillRect/>
          </a:stretch>
        </p:blipFill>
        <p:spPr>
          <a:xfrm>
            <a:off x="8001000" y="0"/>
            <a:ext cx="1143000" cy="540532"/>
          </a:xfrm>
          <a:prstGeom prst="rect">
            <a:avLst/>
          </a:prstGeom>
        </p:spPr>
      </p:pic>
    </p:spTree>
    <p:extLst>
      <p:ext uri="{BB962C8B-B14F-4D97-AF65-F5344CB8AC3E}">
        <p14:creationId xmlns:p14="http://schemas.microsoft.com/office/powerpoint/2010/main" val="994598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chemeClr val="accent1"/>
                </a:solidFill>
                <a:latin typeface="Arial" panose="020B0604020202020204" pitchFamily="34" charset="0"/>
                <a:cs typeface="Arial" panose="020B0604020202020204" pitchFamily="34" charset="0"/>
              </a:rPr>
              <a:t>Layers of Atmosphere </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295400"/>
            <a:ext cx="5486400" cy="5181600"/>
          </a:xfrm>
        </p:spPr>
        <p:txBody>
          <a:bodyPr>
            <a:normAutofit/>
          </a:bodyPr>
          <a:lstStyle/>
          <a:p>
            <a:pPr marL="342900" lvl="1" indent="-342900">
              <a:buNone/>
            </a:pPr>
            <a:r>
              <a:rPr lang="en-US" b="1" i="1" dirty="0" smtClean="0">
                <a:solidFill>
                  <a:schemeClr val="accent6"/>
                </a:solidFill>
                <a:latin typeface="Arial" panose="020B0604020202020204" pitchFamily="34" charset="0"/>
                <a:cs typeface="Arial" panose="020B0604020202020204" pitchFamily="34" charset="0"/>
              </a:rPr>
              <a:t>Thermosphere</a:t>
            </a:r>
          </a:p>
          <a:p>
            <a:pPr>
              <a:lnSpc>
                <a:spcPct val="90000"/>
              </a:lnSpc>
              <a:spcAft>
                <a:spcPts val="1200"/>
              </a:spcAft>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Above the mesosphere and extends to almost 600 km high</a:t>
            </a:r>
          </a:p>
          <a:p>
            <a:pPr>
              <a:lnSpc>
                <a:spcPct val="90000"/>
              </a:lnSpc>
              <a:spcAft>
                <a:spcPts val="1200"/>
              </a:spcAft>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Temperature </a:t>
            </a:r>
            <a:r>
              <a:rPr lang="en-US" sz="2400" b="1" dirty="0" smtClean="0">
                <a:latin typeface="Arial" panose="020B0604020202020204" pitchFamily="34" charset="0"/>
                <a:cs typeface="Arial" panose="020B0604020202020204" pitchFamily="34" charset="0"/>
              </a:rPr>
              <a:t>increases</a:t>
            </a:r>
            <a:r>
              <a:rPr lang="en-US" sz="2400" dirty="0" smtClean="0">
                <a:latin typeface="Arial" panose="020B0604020202020204" pitchFamily="34" charset="0"/>
                <a:cs typeface="Arial" panose="020B0604020202020204" pitchFamily="34" charset="0"/>
              </a:rPr>
              <a:t> with altitude</a:t>
            </a:r>
          </a:p>
          <a:p>
            <a:pPr>
              <a:lnSpc>
                <a:spcPct val="90000"/>
              </a:lnSpc>
              <a:spcAft>
                <a:spcPts val="1200"/>
              </a:spcAft>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Readily absorbs solar radiation which breaks the gaseous molecules and produces ions. Constitutes part of the </a:t>
            </a:r>
            <a:r>
              <a:rPr lang="en-US" sz="2400" b="1" dirty="0" smtClean="0">
                <a:solidFill>
                  <a:srgbClr val="0000FF"/>
                </a:solidFill>
                <a:latin typeface="Arial" panose="020B0604020202020204" pitchFamily="34" charset="0"/>
                <a:cs typeface="Arial" panose="020B0604020202020204" pitchFamily="34" charset="0"/>
              </a:rPr>
              <a:t>ionosphere</a:t>
            </a:r>
            <a:r>
              <a:rPr lang="en-US" sz="2400" dirty="0" smtClean="0">
                <a:latin typeface="Arial" panose="020B0604020202020204" pitchFamily="34" charset="0"/>
                <a:cs typeface="Arial" panose="020B0604020202020204" pitchFamily="34" charset="0"/>
              </a:rPr>
              <a:t>. </a:t>
            </a:r>
          </a:p>
          <a:p>
            <a:pPr>
              <a:lnSpc>
                <a:spcPct val="90000"/>
              </a:lnSpc>
              <a:spcAft>
                <a:spcPts val="1200"/>
              </a:spcAft>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Temperature can go as high as 1,500 °C</a:t>
            </a:r>
          </a:p>
          <a:p>
            <a:pPr>
              <a:lnSpc>
                <a:spcPct val="90000"/>
              </a:lnSpc>
              <a:spcAft>
                <a:spcPts val="1200"/>
              </a:spcAft>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Reflects </a:t>
            </a:r>
            <a:r>
              <a:rPr lang="en-US" sz="2400" dirty="0">
                <a:latin typeface="Arial" panose="020B0604020202020204" pitchFamily="34" charset="0"/>
                <a:cs typeface="Arial" panose="020B0604020202020204" pitchFamily="34" charset="0"/>
              </a:rPr>
              <a:t>radio waves</a:t>
            </a:r>
          </a:p>
          <a:p>
            <a:pPr marL="342900" lvl="1" indent="-342900">
              <a:buFont typeface="Wingdings" pitchFamily="2" charset="2"/>
              <a:buChar char="Ø"/>
            </a:pPr>
            <a:endParaRPr lang="en-US" b="1" i="1" dirty="0" smtClean="0">
              <a:solidFill>
                <a:schemeClr val="accent6"/>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100" y="1752600"/>
            <a:ext cx="26289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1957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81000" y="304800"/>
            <a:ext cx="30480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a:spcBef>
                <a:spcPct val="50000"/>
              </a:spcBef>
            </a:pPr>
            <a:r>
              <a:rPr lang="en-US" altLang="en-US" sz="3400" b="1" dirty="0">
                <a:solidFill>
                  <a:srgbClr val="0070C0"/>
                </a:solidFill>
                <a:latin typeface="Arial" panose="020B0604020202020204" pitchFamily="34" charset="0"/>
                <a:cs typeface="Arial" panose="020B0604020202020204" pitchFamily="34" charset="0"/>
              </a:rPr>
              <a:t>EXOSPHERE</a:t>
            </a:r>
          </a:p>
        </p:txBody>
      </p:sp>
      <p:sp>
        <p:nvSpPr>
          <p:cNvPr id="5" name="Text Box 12"/>
          <p:cNvSpPr txBox="1">
            <a:spLocks noChangeArrowheads="1"/>
          </p:cNvSpPr>
          <p:nvPr/>
        </p:nvSpPr>
        <p:spPr bwMode="auto">
          <a:xfrm>
            <a:off x="152400" y="1009471"/>
            <a:ext cx="693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algn="just">
              <a:spcBef>
                <a:spcPct val="50000"/>
              </a:spcBef>
            </a:pPr>
            <a:r>
              <a:rPr lang="en-US" altLang="en-US" sz="2400" b="1" dirty="0">
                <a:solidFill>
                  <a:schemeClr val="bg1"/>
                </a:solidFill>
                <a:latin typeface="Rockwell" pitchFamily="18" charset="0"/>
              </a:rPr>
              <a:t>The exosphere is the outermost layer of Earth’s atmosphere but there is no exact dividing line between this layer and space.</a:t>
            </a:r>
          </a:p>
        </p:txBody>
      </p:sp>
      <p:pic>
        <p:nvPicPr>
          <p:cNvPr id="1026" name="Picture 2" descr="https://upload.wikimedia.org/wikipedia/en/thumb/9/9a/EarthAtmosphereBig.jpg/80px-EarthAtmosphereB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472433"/>
            <a:ext cx="914400" cy="61722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H="1">
            <a:off x="5791200" y="823900"/>
            <a:ext cx="2286000" cy="2224100"/>
          </a:xfrm>
          <a:prstGeom prst="straightConnector1">
            <a:avLst/>
          </a:prstGeom>
          <a:ln w="317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81000" y="1609635"/>
            <a:ext cx="5486400" cy="4893647"/>
          </a:xfrm>
          <a:prstGeom prst="rect">
            <a:avLst/>
          </a:prstGeom>
        </p:spPr>
        <p:txBody>
          <a:bodyPr wrap="square">
            <a:spAutoFit/>
          </a:bodyPr>
          <a:lstStyle/>
          <a:p>
            <a:pPr>
              <a:buClr>
                <a:schemeClr val="accent6"/>
              </a:buClr>
              <a:buFont typeface="Wingdings" pitchFamily="2" charset="2"/>
              <a:buChar char="Ø"/>
            </a:pPr>
            <a:r>
              <a:rPr lang="en-US" sz="2400" dirty="0">
                <a:latin typeface="Arial" panose="020B0604020202020204" pitchFamily="34" charset="0"/>
                <a:cs typeface="Arial" panose="020B0604020202020204" pitchFamily="34" charset="0"/>
              </a:rPr>
              <a:t>The exosphere begins at about </a:t>
            </a:r>
            <a:r>
              <a:rPr lang="en-US" sz="2400" dirty="0" smtClean="0">
                <a:latin typeface="Arial" panose="020B0604020202020204" pitchFamily="34" charset="0"/>
                <a:cs typeface="Arial" panose="020B0604020202020204" pitchFamily="34" charset="0"/>
              </a:rPr>
              <a:t>600 </a:t>
            </a:r>
            <a:r>
              <a:rPr lang="en-US" sz="2400" dirty="0">
                <a:latin typeface="Arial" panose="020B0604020202020204" pitchFamily="34" charset="0"/>
                <a:cs typeface="Arial" panose="020B0604020202020204" pitchFamily="34" charset="0"/>
              </a:rPr>
              <a:t>kilometers above Earth and does not have a specific </a:t>
            </a:r>
            <a:r>
              <a:rPr lang="en-US" sz="2400" dirty="0" smtClean="0">
                <a:latin typeface="Arial" panose="020B0604020202020204" pitchFamily="34" charset="0"/>
                <a:cs typeface="Arial" panose="020B0604020202020204" pitchFamily="34" charset="0"/>
              </a:rPr>
              <a:t>outer limit</a:t>
            </a:r>
            <a:r>
              <a:rPr lang="en-US" sz="2400" dirty="0">
                <a:latin typeface="Arial" panose="020B0604020202020204" pitchFamily="34" charset="0"/>
                <a:cs typeface="Arial" panose="020B0604020202020204" pitchFamily="34" charset="0"/>
              </a:rPr>
              <a:t>. </a:t>
            </a:r>
            <a:endParaRPr lang="en-US" sz="2400" dirty="0" smtClean="0">
              <a:latin typeface="Arial" panose="020B0604020202020204" pitchFamily="34" charset="0"/>
              <a:cs typeface="Arial" panose="020B0604020202020204" pitchFamily="34" charset="0"/>
            </a:endParaRPr>
          </a:p>
          <a:p>
            <a:pPr>
              <a:buClr>
                <a:schemeClr val="accent6"/>
              </a:buClr>
              <a:buFont typeface="Wingdings" pitchFamily="2" charset="2"/>
              <a:buChar char="Ø"/>
            </a:pPr>
            <a:endParaRPr lang="en-US" sz="2400" dirty="0">
              <a:latin typeface="Arial" panose="020B0604020202020204" pitchFamily="34" charset="0"/>
              <a:cs typeface="Arial" panose="020B0604020202020204" pitchFamily="34" charset="0"/>
            </a:endParaRPr>
          </a:p>
          <a:p>
            <a:pPr>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Communication </a:t>
            </a:r>
            <a:r>
              <a:rPr lang="en-US" sz="2400" dirty="0">
                <a:latin typeface="Arial" panose="020B0604020202020204" pitchFamily="34" charset="0"/>
                <a:cs typeface="Arial" panose="020B0604020202020204" pitchFamily="34" charset="0"/>
              </a:rPr>
              <a:t>on Earth depends on satellites. </a:t>
            </a:r>
          </a:p>
          <a:p>
            <a:pPr>
              <a:buClr>
                <a:schemeClr val="accent6"/>
              </a:buClr>
              <a:buFont typeface="Wingdings" pitchFamily="2" charset="2"/>
              <a:buChar char="Ø"/>
            </a:pPr>
            <a:endParaRPr lang="en-US" sz="2400" dirty="0" smtClean="0">
              <a:latin typeface="Arial" panose="020B0604020202020204" pitchFamily="34" charset="0"/>
              <a:cs typeface="Arial" panose="020B0604020202020204" pitchFamily="34" charset="0"/>
            </a:endParaRPr>
          </a:p>
          <a:p>
            <a:pPr>
              <a:buClr>
                <a:schemeClr val="accent6"/>
              </a:buClr>
              <a:buFont typeface="Wingdings" pitchFamily="2" charset="2"/>
              <a:buChar char="Ø"/>
            </a:pPr>
            <a:endParaRPr lang="en-US" sz="2400" dirty="0">
              <a:latin typeface="Arial" panose="020B0604020202020204" pitchFamily="34" charset="0"/>
              <a:cs typeface="Arial" panose="020B0604020202020204" pitchFamily="34" charset="0"/>
            </a:endParaRPr>
          </a:p>
          <a:p>
            <a:pPr>
              <a:buClr>
                <a:schemeClr val="accent6"/>
              </a:buClr>
              <a:buFont typeface="Wingdings" pitchFamily="2" charset="2"/>
              <a:buChar char="Ø"/>
            </a:pPr>
            <a:r>
              <a:rPr lang="en-US" sz="2400" dirty="0">
                <a:latin typeface="Arial" panose="020B0604020202020204" pitchFamily="34" charset="0"/>
                <a:cs typeface="Arial" panose="020B0604020202020204" pitchFamily="34" charset="0"/>
              </a:rPr>
              <a:t>Satellites orbit Earth in the exosphere.</a:t>
            </a:r>
          </a:p>
          <a:p>
            <a:pPr>
              <a:buClr>
                <a:schemeClr val="accent6"/>
              </a:buClr>
            </a:pPr>
            <a:endParaRPr lang="en-US" sz="2400" dirty="0">
              <a:latin typeface="Arial" panose="020B0604020202020204" pitchFamily="34" charset="0"/>
              <a:cs typeface="Arial" panose="020B0604020202020204" pitchFamily="34" charset="0"/>
            </a:endParaRPr>
          </a:p>
          <a:p>
            <a:pPr algn="just">
              <a:buClr>
                <a:schemeClr val="accent6"/>
              </a:buClr>
              <a:buFont typeface="Wingdings" pitchFamily="2" charset="2"/>
              <a:buChar char="Ø"/>
            </a:pPr>
            <a:endParaRPr lang="en-US" sz="2400" dirty="0">
              <a:latin typeface="Arial" panose="020B0604020202020204" pitchFamily="34" charset="0"/>
              <a:cs typeface="Arial" panose="020B0604020202020204" pitchFamily="34" charset="0"/>
            </a:endParaRPr>
          </a:p>
          <a:p>
            <a:pPr algn="just">
              <a:buClr>
                <a:schemeClr val="accent6"/>
              </a:buClr>
              <a:buFont typeface="Wingdings" pitchFamily="2" charset="2"/>
              <a:buChar char="Ø"/>
            </a:pPr>
            <a:endParaRPr lang="en-US" sz="2400" dirty="0">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102" y="4056458"/>
            <a:ext cx="3039611" cy="2344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7058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7200" y="228600"/>
            <a:ext cx="4687888" cy="1219200"/>
          </a:xfrm>
        </p:spPr>
        <p:txBody>
          <a:bodyPr>
            <a:normAutofit fontScale="90000"/>
          </a:bodyPr>
          <a:lstStyle/>
          <a:p>
            <a:r>
              <a:rPr lang="en-US" b="1" dirty="0">
                <a:solidFill>
                  <a:schemeClr val="accent6"/>
                </a:solidFill>
                <a:latin typeface="Arial" panose="020B0604020202020204" pitchFamily="34" charset="0"/>
                <a:cs typeface="Arial" panose="020B0604020202020204" pitchFamily="34" charset="0"/>
              </a:rPr>
              <a:t>Layers of the </a:t>
            </a:r>
            <a:br>
              <a:rPr lang="en-US" b="1" dirty="0">
                <a:solidFill>
                  <a:schemeClr val="accent6"/>
                </a:solidFill>
                <a:latin typeface="Arial" panose="020B0604020202020204" pitchFamily="34" charset="0"/>
                <a:cs typeface="Arial" panose="020B0604020202020204" pitchFamily="34" charset="0"/>
              </a:rPr>
            </a:br>
            <a:r>
              <a:rPr lang="en-US" b="1" dirty="0">
                <a:solidFill>
                  <a:schemeClr val="accent6"/>
                </a:solidFill>
                <a:latin typeface="Arial" panose="020B0604020202020204" pitchFamily="34" charset="0"/>
                <a:cs typeface="Arial" panose="020B0604020202020204" pitchFamily="34" charset="0"/>
              </a:rPr>
              <a:t>	Atmosphere</a:t>
            </a:r>
          </a:p>
        </p:txBody>
      </p:sp>
      <p:sp>
        <p:nvSpPr>
          <p:cNvPr id="105475" name="Rectangle 3"/>
          <p:cNvSpPr>
            <a:spLocks noGrp="1" noChangeArrowheads="1"/>
          </p:cNvSpPr>
          <p:nvPr>
            <p:ph idx="1"/>
          </p:nvPr>
        </p:nvSpPr>
        <p:spPr>
          <a:xfrm>
            <a:off x="152400" y="1781175"/>
            <a:ext cx="5253037" cy="4752975"/>
          </a:xfrm>
        </p:spPr>
        <p:txBody>
          <a:bodyPr>
            <a:noAutofit/>
          </a:bodyPr>
          <a:lstStyle/>
          <a:p>
            <a:pPr marL="533400" indent="-533400">
              <a:spcBef>
                <a:spcPct val="25000"/>
              </a:spcBef>
              <a:buFontTx/>
              <a:buNone/>
            </a:pPr>
            <a:r>
              <a:rPr lang="en-US" sz="2400" i="1" dirty="0">
                <a:latin typeface="Arial" panose="020B0604020202020204" pitchFamily="34" charset="0"/>
                <a:cs typeface="Arial" panose="020B0604020202020204" pitchFamily="34" charset="0"/>
              </a:rPr>
              <a:t>The four layers of the atmosphere include: </a:t>
            </a:r>
          </a:p>
          <a:p>
            <a:pPr marL="533400" indent="-533400">
              <a:spcBef>
                <a:spcPct val="25000"/>
              </a:spcBef>
              <a:buFont typeface="Wingdings" pitchFamily="2" charset="2"/>
              <a:buAutoNum type="arabicPeriod"/>
            </a:pPr>
            <a:r>
              <a:rPr lang="en-US" sz="2400" b="0" i="1" dirty="0">
                <a:latin typeface="Arial" panose="020B0604020202020204" pitchFamily="34" charset="0"/>
                <a:cs typeface="Arial" panose="020B0604020202020204" pitchFamily="34" charset="0"/>
              </a:rPr>
              <a:t>the </a:t>
            </a:r>
            <a:r>
              <a:rPr lang="en-US" sz="2400" i="1" dirty="0">
                <a:solidFill>
                  <a:schemeClr val="accent1"/>
                </a:solidFill>
                <a:latin typeface="Arial" panose="020B0604020202020204" pitchFamily="34" charset="0"/>
                <a:cs typeface="Arial" panose="020B0604020202020204" pitchFamily="34" charset="0"/>
              </a:rPr>
              <a:t>troposphere</a:t>
            </a:r>
            <a:r>
              <a:rPr lang="en-US" sz="2400" b="0" i="1" dirty="0">
                <a:latin typeface="Arial" panose="020B0604020202020204" pitchFamily="34" charset="0"/>
                <a:cs typeface="Arial" panose="020B0604020202020204" pitchFamily="34" charset="0"/>
              </a:rPr>
              <a:t>, where we live;</a:t>
            </a:r>
          </a:p>
          <a:p>
            <a:pPr marL="533400" indent="-533400">
              <a:spcBef>
                <a:spcPct val="25000"/>
              </a:spcBef>
              <a:buFont typeface="Wingdings" pitchFamily="2" charset="2"/>
              <a:buAutoNum type="arabicPeriod"/>
            </a:pPr>
            <a:r>
              <a:rPr lang="en-US" sz="2400" b="0" i="1" dirty="0">
                <a:latin typeface="Arial" panose="020B0604020202020204" pitchFamily="34" charset="0"/>
                <a:cs typeface="Arial" panose="020B0604020202020204" pitchFamily="34" charset="0"/>
              </a:rPr>
              <a:t>the </a:t>
            </a:r>
            <a:r>
              <a:rPr lang="en-US" sz="2400" i="1" dirty="0">
                <a:solidFill>
                  <a:schemeClr val="accent1"/>
                </a:solidFill>
                <a:latin typeface="Arial" panose="020B0604020202020204" pitchFamily="34" charset="0"/>
                <a:cs typeface="Arial" panose="020B0604020202020204" pitchFamily="34" charset="0"/>
              </a:rPr>
              <a:t>stratosphere</a:t>
            </a:r>
            <a:r>
              <a:rPr lang="en-US" sz="2400" b="0" i="1" dirty="0">
                <a:latin typeface="Arial" panose="020B0604020202020204" pitchFamily="34" charset="0"/>
                <a:cs typeface="Arial" panose="020B0604020202020204" pitchFamily="34" charset="0"/>
              </a:rPr>
              <a:t>, which contains the ozone layer;</a:t>
            </a:r>
          </a:p>
          <a:p>
            <a:pPr marL="533400" indent="-533400">
              <a:spcBef>
                <a:spcPct val="25000"/>
              </a:spcBef>
              <a:buFont typeface="Wingdings" pitchFamily="2" charset="2"/>
              <a:buAutoNum type="arabicPeriod"/>
            </a:pPr>
            <a:r>
              <a:rPr lang="en-US" sz="2400" b="0" i="1" dirty="0">
                <a:latin typeface="Arial" panose="020B0604020202020204" pitchFamily="34" charset="0"/>
                <a:cs typeface="Arial" panose="020B0604020202020204" pitchFamily="34" charset="0"/>
              </a:rPr>
              <a:t>the </a:t>
            </a:r>
            <a:r>
              <a:rPr lang="en-US" sz="2400" i="1" dirty="0">
                <a:solidFill>
                  <a:schemeClr val="accent1"/>
                </a:solidFill>
                <a:latin typeface="Arial" panose="020B0604020202020204" pitchFamily="34" charset="0"/>
                <a:cs typeface="Arial" panose="020B0604020202020204" pitchFamily="34" charset="0"/>
              </a:rPr>
              <a:t>mesosphere</a:t>
            </a:r>
            <a:r>
              <a:rPr lang="en-US" sz="2400" b="0" i="1" dirty="0">
                <a:latin typeface="Arial" panose="020B0604020202020204" pitchFamily="34" charset="0"/>
                <a:cs typeface="Arial" panose="020B0604020202020204" pitchFamily="34" charset="0"/>
              </a:rPr>
              <a:t>, where meteors burn; </a:t>
            </a:r>
            <a:r>
              <a:rPr lang="en-US" sz="2400" b="0" i="1" dirty="0" smtClean="0">
                <a:latin typeface="Arial" panose="020B0604020202020204" pitchFamily="34" charset="0"/>
                <a:cs typeface="Arial" panose="020B0604020202020204" pitchFamily="34" charset="0"/>
              </a:rPr>
              <a:t>and coldest </a:t>
            </a:r>
            <a:r>
              <a:rPr lang="en-US" sz="2400" i="1" dirty="0" smtClean="0">
                <a:latin typeface="Arial" panose="020B0604020202020204" pitchFamily="34" charset="0"/>
                <a:cs typeface="Arial" panose="020B0604020202020204" pitchFamily="34" charset="0"/>
              </a:rPr>
              <a:t>layer</a:t>
            </a:r>
            <a:endParaRPr lang="en-US" sz="2400" i="1" dirty="0">
              <a:latin typeface="Arial" panose="020B0604020202020204" pitchFamily="34" charset="0"/>
              <a:cs typeface="Arial" panose="020B0604020202020204" pitchFamily="34" charset="0"/>
            </a:endParaRPr>
          </a:p>
          <a:p>
            <a:pPr marL="530352" indent="-530352">
              <a:spcBef>
                <a:spcPct val="25000"/>
              </a:spcBef>
              <a:buNone/>
            </a:pPr>
            <a:r>
              <a:rPr lang="en-US" sz="2400" b="0" i="1" dirty="0">
                <a:latin typeface="Arial" panose="020B0604020202020204" pitchFamily="34" charset="0"/>
                <a:cs typeface="Arial" panose="020B0604020202020204" pitchFamily="34" charset="0"/>
              </a:rPr>
              <a:t> </a:t>
            </a:r>
            <a:r>
              <a:rPr lang="en-US" sz="2400" b="0" i="1" dirty="0" smtClean="0">
                <a:latin typeface="Arial" panose="020B0604020202020204" pitchFamily="34" charset="0"/>
                <a:cs typeface="Arial" panose="020B0604020202020204" pitchFamily="34" charset="0"/>
              </a:rPr>
              <a:t>4.  </a:t>
            </a:r>
            <a:r>
              <a:rPr lang="en-US" sz="2400" i="1" dirty="0">
                <a:latin typeface="Arial" panose="020B0604020202020204" pitchFamily="34" charset="0"/>
                <a:cs typeface="Arial" panose="020B0604020202020204" pitchFamily="34" charset="0"/>
              </a:rPr>
              <a:t>T</a:t>
            </a:r>
            <a:r>
              <a:rPr lang="en-US" sz="2400" b="0" i="1" dirty="0" smtClean="0">
                <a:latin typeface="Arial" panose="020B0604020202020204" pitchFamily="34" charset="0"/>
                <a:cs typeface="Arial" panose="020B0604020202020204" pitchFamily="34" charset="0"/>
              </a:rPr>
              <a:t>he </a:t>
            </a:r>
            <a:r>
              <a:rPr lang="en-US" sz="2400" i="1" dirty="0">
                <a:solidFill>
                  <a:schemeClr val="accent1"/>
                </a:solidFill>
                <a:latin typeface="Arial" panose="020B0604020202020204" pitchFamily="34" charset="0"/>
                <a:cs typeface="Arial" panose="020B0604020202020204" pitchFamily="34" charset="0"/>
              </a:rPr>
              <a:t>thermosphere</a:t>
            </a:r>
            <a:r>
              <a:rPr lang="en-US" sz="2400" b="0" i="1" dirty="0">
                <a:latin typeface="Arial" panose="020B0604020202020204" pitchFamily="34" charset="0"/>
                <a:cs typeface="Arial" panose="020B0604020202020204" pitchFamily="34" charset="0"/>
              </a:rPr>
              <a:t>,</a:t>
            </a:r>
            <a:r>
              <a:rPr lang="en-US" sz="2400" b="0" i="1" dirty="0">
                <a:solidFill>
                  <a:schemeClr val="accent1"/>
                </a:solidFill>
                <a:latin typeface="Arial" panose="020B0604020202020204" pitchFamily="34" charset="0"/>
                <a:cs typeface="Arial" panose="020B0604020202020204" pitchFamily="34" charset="0"/>
              </a:rPr>
              <a:t> </a:t>
            </a:r>
            <a:r>
              <a:rPr lang="en-US" sz="2400" b="0" i="1" dirty="0">
                <a:latin typeface="Arial" panose="020B0604020202020204" pitchFamily="34" charset="0"/>
                <a:cs typeface="Arial" panose="020B0604020202020204" pitchFamily="34" charset="0"/>
              </a:rPr>
              <a:t>where </a:t>
            </a:r>
            <a:r>
              <a:rPr lang="en-US" sz="2400" b="0" i="1" dirty="0" smtClean="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 </a:t>
            </a:r>
            <a:r>
              <a:rPr lang="en-US" sz="2400" i="1" dirty="0" smtClean="0">
                <a:latin typeface="Arial" panose="020B0604020202020204" pitchFamily="34" charset="0"/>
                <a:cs typeface="Arial" panose="020B0604020202020204" pitchFamily="34" charset="0"/>
              </a:rPr>
              <a:t>    </a:t>
            </a:r>
            <a:r>
              <a:rPr lang="en-US" sz="2400" b="0" i="1" dirty="0" smtClean="0">
                <a:latin typeface="Arial" panose="020B0604020202020204" pitchFamily="34" charset="0"/>
                <a:cs typeface="Arial" panose="020B0604020202020204" pitchFamily="34" charset="0"/>
              </a:rPr>
              <a:t>space station </a:t>
            </a:r>
            <a:r>
              <a:rPr lang="en-US" sz="2400" b="0" i="1" dirty="0">
                <a:latin typeface="Arial" panose="020B0604020202020204" pitchFamily="34" charset="0"/>
                <a:cs typeface="Arial" panose="020B0604020202020204" pitchFamily="34" charset="0"/>
              </a:rPr>
              <a:t>orbit Earth</a:t>
            </a:r>
            <a:r>
              <a:rPr lang="en-US" sz="2400" b="0" i="1" dirty="0" smtClean="0">
                <a:latin typeface="Arial" panose="020B0604020202020204" pitchFamily="34" charset="0"/>
                <a:cs typeface="Arial" panose="020B0604020202020204" pitchFamily="34" charset="0"/>
              </a:rPr>
              <a:t>. Temperature is very </a:t>
            </a:r>
            <a:r>
              <a:rPr lang="en-US" sz="2400" i="1" dirty="0" smtClean="0">
                <a:latin typeface="Arial" panose="020B0604020202020204" pitchFamily="34" charset="0"/>
                <a:cs typeface="Arial" panose="020B0604020202020204" pitchFamily="34" charset="0"/>
              </a:rPr>
              <a:t>h</a:t>
            </a:r>
            <a:r>
              <a:rPr lang="en-US" sz="2400" b="0" i="1" dirty="0" smtClean="0">
                <a:latin typeface="Arial" panose="020B0604020202020204" pitchFamily="34" charset="0"/>
                <a:cs typeface="Arial" panose="020B0604020202020204" pitchFamily="34" charset="0"/>
              </a:rPr>
              <a:t>igh</a:t>
            </a:r>
            <a:endParaRPr lang="en-US" sz="2400" b="0" i="1" dirty="0">
              <a:latin typeface="Arial" panose="020B0604020202020204" pitchFamily="34" charset="0"/>
              <a:cs typeface="Arial" panose="020B0604020202020204" pitchFamily="34" charset="0"/>
            </a:endParaRPr>
          </a:p>
        </p:txBody>
      </p:sp>
      <p:pic>
        <p:nvPicPr>
          <p:cNvPr id="105479" name="Picture 7"/>
          <p:cNvPicPr>
            <a:picLocks noChangeAspect="1" noChangeArrowheads="1"/>
          </p:cNvPicPr>
          <p:nvPr/>
        </p:nvPicPr>
        <p:blipFill>
          <a:blip r:embed="rId2">
            <a:lum bright="-4000" contrast="14000"/>
          </a:blip>
          <a:srcRect t="1299"/>
          <a:stretch>
            <a:fillRect/>
          </a:stretch>
        </p:blipFill>
        <p:spPr bwMode="auto">
          <a:xfrm>
            <a:off x="5405438" y="0"/>
            <a:ext cx="3738562" cy="6858000"/>
          </a:xfrm>
          <a:prstGeom prst="rect">
            <a:avLst/>
          </a:prstGeom>
          <a:noFill/>
          <a:ln w="9525">
            <a:noFill/>
            <a:miter lim="800000"/>
            <a:headEnd/>
            <a:tailEnd/>
          </a:ln>
          <a:effectLst/>
        </p:spPr>
      </p:pic>
      <p:sp>
        <p:nvSpPr>
          <p:cNvPr id="105480" name="Line 8"/>
          <p:cNvSpPr>
            <a:spLocks noChangeShapeType="1"/>
          </p:cNvSpPr>
          <p:nvPr/>
        </p:nvSpPr>
        <p:spPr bwMode="auto">
          <a:xfrm flipV="1">
            <a:off x="5257800" y="1752600"/>
            <a:ext cx="2286000" cy="114300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en-US" dirty="0"/>
          </a:p>
        </p:txBody>
      </p:sp>
      <p:sp>
        <p:nvSpPr>
          <p:cNvPr id="105482" name="Line 10"/>
          <p:cNvSpPr>
            <a:spLocks noChangeShapeType="1"/>
          </p:cNvSpPr>
          <p:nvPr/>
        </p:nvSpPr>
        <p:spPr bwMode="auto">
          <a:xfrm flipV="1">
            <a:off x="5181600" y="3124200"/>
            <a:ext cx="2362200" cy="106680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en-US" dirty="0"/>
          </a:p>
        </p:txBody>
      </p:sp>
      <p:sp>
        <p:nvSpPr>
          <p:cNvPr id="105483" name="Line 11"/>
          <p:cNvSpPr>
            <a:spLocks noChangeShapeType="1"/>
          </p:cNvSpPr>
          <p:nvPr/>
        </p:nvSpPr>
        <p:spPr bwMode="auto">
          <a:xfrm flipV="1">
            <a:off x="5257800" y="4648200"/>
            <a:ext cx="2133600" cy="60960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en-US" dirty="0"/>
          </a:p>
        </p:txBody>
      </p:sp>
      <p:sp>
        <p:nvSpPr>
          <p:cNvPr id="105484" name="Line 12"/>
          <p:cNvSpPr>
            <a:spLocks noChangeShapeType="1"/>
          </p:cNvSpPr>
          <p:nvPr/>
        </p:nvSpPr>
        <p:spPr bwMode="auto">
          <a:xfrm flipV="1">
            <a:off x="5257800" y="5486400"/>
            <a:ext cx="1981200" cy="60960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en-US" dirty="0"/>
          </a:p>
        </p:txBody>
      </p:sp>
      <p:pic>
        <p:nvPicPr>
          <p:cNvPr id="105485" name="Picture 13"/>
          <p:cNvPicPr>
            <a:picLocks noChangeAspect="1" noChangeArrowheads="1"/>
          </p:cNvPicPr>
          <p:nvPr/>
        </p:nvPicPr>
        <p:blipFill>
          <a:blip r:embed="rId3"/>
          <a:srcRect l="4286" t="6459" r="10001" b="8542"/>
          <a:stretch>
            <a:fillRect/>
          </a:stretch>
        </p:blipFill>
        <p:spPr bwMode="auto">
          <a:xfrm>
            <a:off x="6934200" y="3733800"/>
            <a:ext cx="1524000" cy="1295400"/>
          </a:xfrm>
          <a:prstGeom prst="rect">
            <a:avLst/>
          </a:prstGeom>
          <a:noFill/>
          <a:ln w="9525">
            <a:noFill/>
            <a:miter lim="800000"/>
            <a:headEnd/>
            <a:tailEnd/>
          </a:ln>
          <a:effectLst/>
        </p:spPr>
      </p:pic>
      <p:pic>
        <p:nvPicPr>
          <p:cNvPr id="105486" name="Picture 14"/>
          <p:cNvPicPr>
            <a:picLocks noChangeAspect="1" noChangeArrowheads="1"/>
          </p:cNvPicPr>
          <p:nvPr/>
        </p:nvPicPr>
        <p:blipFill>
          <a:blip r:embed="rId4"/>
          <a:srcRect l="4628" t="6091" r="2797" b="2538"/>
          <a:stretch>
            <a:fillRect/>
          </a:stretch>
        </p:blipFill>
        <p:spPr bwMode="auto">
          <a:xfrm>
            <a:off x="6934200" y="2362200"/>
            <a:ext cx="1524000" cy="1143000"/>
          </a:xfrm>
          <a:prstGeom prst="rect">
            <a:avLst/>
          </a:prstGeom>
          <a:noFill/>
          <a:ln w="9525">
            <a:noFill/>
            <a:miter lim="800000"/>
            <a:headEnd/>
            <a:tailEnd/>
          </a:ln>
          <a:effectLst/>
        </p:spPr>
      </p:pic>
      <p:pic>
        <p:nvPicPr>
          <p:cNvPr id="105487" name="Picture 15"/>
          <p:cNvPicPr>
            <a:picLocks noChangeAspect="1" noChangeArrowheads="1"/>
          </p:cNvPicPr>
          <p:nvPr/>
        </p:nvPicPr>
        <p:blipFill>
          <a:blip r:embed="rId5"/>
          <a:srcRect/>
          <a:stretch>
            <a:fillRect/>
          </a:stretch>
        </p:blipFill>
        <p:spPr bwMode="auto">
          <a:xfrm>
            <a:off x="6811963" y="1143000"/>
            <a:ext cx="1646237" cy="882650"/>
          </a:xfrm>
          <a:prstGeom prst="rect">
            <a:avLst/>
          </a:prstGeom>
          <a:noFill/>
          <a:ln w="9525">
            <a:noFill/>
            <a:miter lim="800000"/>
            <a:headEnd/>
            <a:tailEnd/>
          </a:ln>
          <a:effectLst/>
        </p:spPr>
      </p:pic>
    </p:spTree>
    <p:extLst>
      <p:ext uri="{BB962C8B-B14F-4D97-AF65-F5344CB8AC3E}">
        <p14:creationId xmlns:p14="http://schemas.microsoft.com/office/powerpoint/2010/main" val="1953486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548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47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4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48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4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548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547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54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548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4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0548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5475">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548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0548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5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0" grpId="0" animBg="1"/>
      <p:bldP spid="105480" grpId="1" animBg="1"/>
      <p:bldP spid="105482" grpId="0" animBg="1"/>
      <p:bldP spid="105482" grpId="1" animBg="1"/>
      <p:bldP spid="105483" grpId="0" animBg="1"/>
      <p:bldP spid="105483" grpId="1" animBg="1"/>
      <p:bldP spid="105484" grpId="0" animBg="1"/>
      <p:bldP spid="10548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ructure.jpg"/>
          <p:cNvPicPr>
            <a:picLocks noChangeAspect="1"/>
          </p:cNvPicPr>
          <p:nvPr/>
        </p:nvPicPr>
        <p:blipFill>
          <a:blip r:embed="rId2" cstate="print"/>
          <a:stretch>
            <a:fillRect/>
          </a:stretch>
        </p:blipFill>
        <p:spPr>
          <a:xfrm>
            <a:off x="1066800" y="1771650"/>
            <a:ext cx="6781800" cy="5086350"/>
          </a:xfrm>
          <a:prstGeom prst="rect">
            <a:avLst/>
          </a:prstGeom>
        </p:spPr>
      </p:pic>
      <p:sp>
        <p:nvSpPr>
          <p:cNvPr id="3" name="Rectangle 2"/>
          <p:cNvSpPr>
            <a:spLocks noGrp="1" noChangeArrowheads="1"/>
          </p:cNvSpPr>
          <p:nvPr>
            <p:ph type="title"/>
          </p:nvPr>
        </p:nvSpPr>
        <p:spPr>
          <a:xfrm>
            <a:off x="381000" y="0"/>
            <a:ext cx="8458200" cy="1219200"/>
          </a:xfrm>
        </p:spPr>
        <p:txBody>
          <a:bodyPr>
            <a:noAutofit/>
          </a:bodyPr>
          <a:lstStyle/>
          <a:p>
            <a:r>
              <a:rPr lang="en-US" sz="4000" b="1" dirty="0" smtClean="0">
                <a:solidFill>
                  <a:schemeClr val="accent6"/>
                </a:solidFill>
                <a:latin typeface="Arial" panose="020B0604020202020204" pitchFamily="34" charset="0"/>
                <a:cs typeface="Arial" panose="020B0604020202020204" pitchFamily="34" charset="0"/>
              </a:rPr>
              <a:t>Height, Pressure and Temperature</a:t>
            </a:r>
            <a:endParaRPr lang="en-US" sz="4000" b="1"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2007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Autofit/>
          </a:bodyPr>
          <a:lstStyle/>
          <a:p>
            <a:r>
              <a:rPr lang="en-US" sz="4000" b="1" dirty="0" smtClean="0">
                <a:latin typeface="Arial" panose="020B0604020202020204" pitchFamily="34" charset="0"/>
                <a:cs typeface="Arial" panose="020B0604020202020204" pitchFamily="34" charset="0"/>
              </a:rPr>
              <a:t>COMPOSITION OF ATMOSPHERE</a:t>
            </a:r>
            <a:endParaRPr lang="en-US" sz="4000" b="1" dirty="0">
              <a:latin typeface="Arial" panose="020B0604020202020204" pitchFamily="34" charset="0"/>
              <a:cs typeface="Arial" panose="020B0604020202020204" pitchFamily="34" charset="0"/>
            </a:endParaRPr>
          </a:p>
        </p:txBody>
      </p:sp>
      <p:pic>
        <p:nvPicPr>
          <p:cNvPr id="4" name="Picture 3" descr="causes02.jpg"/>
          <p:cNvPicPr>
            <a:picLocks noChangeAspect="1"/>
          </p:cNvPicPr>
          <p:nvPr/>
        </p:nvPicPr>
        <p:blipFill>
          <a:blip r:embed="rId2" cstate="print"/>
          <a:stretch>
            <a:fillRect/>
          </a:stretch>
        </p:blipFill>
        <p:spPr>
          <a:xfrm>
            <a:off x="2133600" y="1981200"/>
            <a:ext cx="4889500" cy="4279900"/>
          </a:xfrm>
          <a:prstGeom prst="rect">
            <a:avLst/>
          </a:prstGeom>
        </p:spPr>
      </p:pic>
    </p:spTree>
    <p:extLst>
      <p:ext uri="{BB962C8B-B14F-4D97-AF65-F5344CB8AC3E}">
        <p14:creationId xmlns:p14="http://schemas.microsoft.com/office/powerpoint/2010/main" val="2684917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52" y="-17060"/>
            <a:ext cx="8229600" cy="1143000"/>
          </a:xfrm>
        </p:spPr>
        <p:txBody>
          <a:bodyPr>
            <a:normAutofit/>
          </a:bodyPr>
          <a:lstStyle/>
          <a:p>
            <a:r>
              <a:rPr lang="en-US" b="1" dirty="0" smtClean="0">
                <a:solidFill>
                  <a:schemeClr val="accent6"/>
                </a:solidFill>
                <a:latin typeface="Arial" panose="020B0604020202020204" pitchFamily="34" charset="0"/>
                <a:cs typeface="Arial" panose="020B0604020202020204" pitchFamily="34" charset="0"/>
              </a:rPr>
              <a:t>Earth’s</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Atmosphere</a:t>
            </a:r>
            <a:r>
              <a:rPr lang="en-US" b="1" dirty="0" err="1" smtClean="0">
                <a:solidFill>
                  <a:schemeClr val="bg1"/>
                </a:solidFill>
                <a:latin typeface="Arial" panose="020B0604020202020204" pitchFamily="34" charset="0"/>
                <a:cs typeface="Arial" panose="020B0604020202020204" pitchFamily="34" charset="0"/>
              </a:rPr>
              <a:t>ere</a:t>
            </a:r>
            <a:endParaRPr lang="en-US" b="1" dirty="0">
              <a:solidFill>
                <a:schemeClr val="bg1"/>
              </a:solidFill>
              <a:latin typeface="Arial" panose="020B0604020202020204" pitchFamily="34" charset="0"/>
              <a:cs typeface="Arial" panose="020B0604020202020204" pitchFamily="34" charset="0"/>
            </a:endParaRPr>
          </a:p>
        </p:txBody>
      </p:sp>
      <p:sp>
        <p:nvSpPr>
          <p:cNvPr id="8" name="Content Placeholder 2"/>
          <p:cNvSpPr>
            <a:spLocks noGrp="1"/>
          </p:cNvSpPr>
          <p:nvPr>
            <p:ph idx="1"/>
          </p:nvPr>
        </p:nvSpPr>
        <p:spPr>
          <a:xfrm>
            <a:off x="304800" y="1066800"/>
            <a:ext cx="6400800" cy="5334000"/>
          </a:xfrm>
        </p:spPr>
        <p:txBody>
          <a:bodyPr>
            <a:normAutofit/>
          </a:bodyPr>
          <a:lstStyle/>
          <a:p>
            <a:pPr>
              <a:buClr>
                <a:schemeClr val="accent5">
                  <a:lumMod val="75000"/>
                </a:schemeClr>
              </a:buClr>
              <a:buFont typeface="Wingdings" pitchFamily="2" charset="2"/>
              <a:buChar char="Ø"/>
            </a:pPr>
            <a:r>
              <a:rPr lang="en-US" sz="2400" i="1" dirty="0">
                <a:latin typeface="Arial" panose="020B0604020202020204" pitchFamily="34" charset="0"/>
                <a:cs typeface="Arial" panose="020B0604020202020204" pitchFamily="34" charset="0"/>
              </a:rPr>
              <a:t>Earth’s atmosphere is a layer of gases surrounding the planet.</a:t>
            </a:r>
          </a:p>
          <a:p>
            <a:pPr>
              <a:buClr>
                <a:schemeClr val="accent5">
                  <a:lumMod val="75000"/>
                </a:schemeClr>
              </a:buClr>
              <a:buFont typeface="Wingdings" pitchFamily="2" charset="2"/>
              <a:buChar char="Ø"/>
            </a:pPr>
            <a:r>
              <a:rPr lang="en-US" sz="2400" i="1" dirty="0">
                <a:latin typeface="Arial" panose="020B0604020202020204" pitchFamily="34" charset="0"/>
                <a:cs typeface="Arial" panose="020B0604020202020204" pitchFamily="34" charset="0"/>
              </a:rPr>
              <a:t>The Earth is surrounded by a blanket </a:t>
            </a:r>
            <a:r>
              <a:rPr lang="en-US" sz="2400" i="1" dirty="0" smtClean="0">
                <a:latin typeface="Arial" panose="020B0604020202020204" pitchFamily="34" charset="0"/>
                <a:cs typeface="Arial" panose="020B0604020202020204" pitchFamily="34" charset="0"/>
              </a:rPr>
              <a:t>of </a:t>
            </a:r>
            <a:r>
              <a:rPr lang="en-US" sz="2400" i="1" dirty="0">
                <a:latin typeface="Arial" panose="020B0604020202020204" pitchFamily="34" charset="0"/>
                <a:cs typeface="Arial" panose="020B0604020202020204" pitchFamily="34" charset="0"/>
              </a:rPr>
              <a:t>air, which we call the </a:t>
            </a:r>
            <a:r>
              <a:rPr lang="en-US" sz="2400" i="1" dirty="0" smtClean="0">
                <a:latin typeface="Arial" panose="020B0604020202020204" pitchFamily="34" charset="0"/>
                <a:cs typeface="Arial" panose="020B0604020202020204" pitchFamily="34" charset="0"/>
              </a:rPr>
              <a:t>atmosphere</a:t>
            </a:r>
            <a:r>
              <a:rPr lang="en-US" sz="2400" i="1" dirty="0">
                <a:latin typeface="Arial" panose="020B0604020202020204" pitchFamily="34" charset="0"/>
                <a:cs typeface="Arial" panose="020B0604020202020204" pitchFamily="34" charset="0"/>
              </a:rPr>
              <a:t>.</a:t>
            </a:r>
            <a:r>
              <a:rPr lang="en-US" sz="2400" i="1" dirty="0" smtClean="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It reaches over 560 kilometers from                                      the surface of the Earth.</a:t>
            </a:r>
          </a:p>
          <a:p>
            <a:pPr>
              <a:buClr>
                <a:schemeClr val="accent5">
                  <a:lumMod val="75000"/>
                </a:schemeClr>
              </a:buClr>
              <a:buNone/>
            </a:pPr>
            <a:r>
              <a:rPr lang="en-US" sz="2800" b="1" dirty="0" smtClean="0">
                <a:solidFill>
                  <a:schemeClr val="accent6"/>
                </a:solidFill>
                <a:latin typeface="Arial" panose="020B0604020202020204" pitchFamily="34" charset="0"/>
                <a:cs typeface="Arial" panose="020B0604020202020204" pitchFamily="34" charset="0"/>
              </a:rPr>
              <a:t>Atmosphere:</a:t>
            </a:r>
          </a:p>
          <a:p>
            <a:pPr lvl="1">
              <a:buClr>
                <a:schemeClr val="accent5">
                  <a:lumMod val="75000"/>
                </a:schemeClr>
              </a:buClr>
              <a:buFont typeface="Wingdings" pitchFamily="2" charset="2"/>
              <a:buChar char="Ø"/>
            </a:pPr>
            <a:r>
              <a:rPr lang="en-US" sz="2200" i="1" dirty="0" smtClean="0">
                <a:latin typeface="Arial" panose="020B0604020202020204" pitchFamily="34" charset="0"/>
                <a:cs typeface="Arial" panose="020B0604020202020204" pitchFamily="34" charset="0"/>
              </a:rPr>
              <a:t>Absorbs the energy from the Sun.</a:t>
            </a:r>
          </a:p>
          <a:p>
            <a:pPr lvl="1">
              <a:buClr>
                <a:schemeClr val="accent5">
                  <a:lumMod val="75000"/>
                </a:schemeClr>
              </a:buClr>
              <a:buFont typeface="Wingdings" pitchFamily="2" charset="2"/>
              <a:buChar char="Ø"/>
            </a:pPr>
            <a:r>
              <a:rPr lang="en-US" sz="2200" i="1" dirty="0" smtClean="0">
                <a:latin typeface="Arial" panose="020B0604020202020204" pitchFamily="34" charset="0"/>
                <a:cs typeface="Arial" panose="020B0604020202020204" pitchFamily="34" charset="0"/>
              </a:rPr>
              <a:t>Recycles water and other chemicals. </a:t>
            </a:r>
          </a:p>
          <a:p>
            <a:pPr lvl="1">
              <a:buClr>
                <a:schemeClr val="accent5">
                  <a:lumMod val="75000"/>
                </a:schemeClr>
              </a:buClr>
              <a:buFont typeface="Wingdings" pitchFamily="2" charset="2"/>
              <a:buChar char="Ø"/>
            </a:pPr>
            <a:r>
              <a:rPr lang="en-US" sz="2200" i="1" dirty="0" smtClean="0">
                <a:latin typeface="Arial" panose="020B0604020202020204" pitchFamily="34" charset="0"/>
                <a:cs typeface="Arial" panose="020B0604020202020204" pitchFamily="34" charset="0"/>
              </a:rPr>
              <a:t>Protects us from high-energy radiation and the frigid vacuum of space. </a:t>
            </a:r>
          </a:p>
          <a:p>
            <a:pPr lvl="1">
              <a:buClr>
                <a:schemeClr val="accent5">
                  <a:lumMod val="75000"/>
                </a:schemeClr>
              </a:buClr>
              <a:buFont typeface="Wingdings" pitchFamily="2" charset="2"/>
              <a:buChar char="Ø"/>
            </a:pPr>
            <a:r>
              <a:rPr lang="en-US" sz="2200" b="0" i="1" dirty="0" smtClean="0">
                <a:latin typeface="Arial" panose="020B0604020202020204" pitchFamily="34" charset="0"/>
                <a:cs typeface="Arial" panose="020B0604020202020204" pitchFamily="34" charset="0"/>
              </a:rPr>
              <a:t>The atmosphere protects and supports life.</a:t>
            </a:r>
          </a:p>
          <a:p>
            <a:pPr>
              <a:buClr>
                <a:schemeClr val="accent5">
                  <a:lumMod val="75000"/>
                </a:schemeClr>
              </a:buClr>
              <a:buFont typeface="Wingdings" pitchFamily="2" charset="2"/>
              <a:buChar char="Ø"/>
            </a:pPr>
            <a:endParaRPr lang="en-US" sz="2800" b="0"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7" name="Picture 6" descr="i tutor-hd copy.png">
            <a:hlinkClick r:id="rId3"/>
          </p:cNvPr>
          <p:cNvPicPr>
            <a:picLocks noChangeAspect="1"/>
          </p:cNvPicPr>
          <p:nvPr/>
        </p:nvPicPr>
        <p:blipFill>
          <a:blip r:embed="rId4" cstate="print"/>
          <a:stretch>
            <a:fillRect/>
          </a:stretch>
        </p:blipFill>
        <p:spPr>
          <a:xfrm>
            <a:off x="8001000" y="0"/>
            <a:ext cx="1143000" cy="540532"/>
          </a:xfrm>
          <a:prstGeom prst="rect">
            <a:avLst/>
          </a:prstGeom>
        </p:spPr>
      </p:pic>
      <p:pic>
        <p:nvPicPr>
          <p:cNvPr id="3074" name="Picture 2" descr="Image result for earth atmosphe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2971800"/>
            <a:ext cx="2744703" cy="154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93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CRAZY FACT</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Autofit/>
          </a:bodyPr>
          <a:lstStyle/>
          <a:p>
            <a:pPr>
              <a:buNone/>
            </a:pPr>
            <a:endParaRPr lang="en-US" dirty="0" smtClean="0">
              <a:latin typeface="Arial" panose="020B0604020202020204" pitchFamily="34" charset="0"/>
              <a:cs typeface="Arial" panose="020B0604020202020204" pitchFamily="34" charset="0"/>
            </a:endParaRPr>
          </a:p>
          <a:p>
            <a:pPr>
              <a:buNone/>
            </a:pPr>
            <a:endParaRPr lang="en-US" dirty="0">
              <a:latin typeface="Arial" panose="020B0604020202020204" pitchFamily="34" charset="0"/>
              <a:cs typeface="Arial" panose="020B0604020202020204" pitchFamily="34" charset="0"/>
            </a:endParaRPr>
          </a:p>
          <a:p>
            <a:pPr algn="just">
              <a:buNone/>
            </a:pPr>
            <a:r>
              <a:rPr lang="en-US" dirty="0" smtClean="0">
                <a:latin typeface="Arial" panose="020B0604020202020204" pitchFamily="34" charset="0"/>
                <a:cs typeface="Arial" panose="020B0604020202020204" pitchFamily="34" charset="0"/>
              </a:rPr>
              <a:t>-</a:t>
            </a:r>
            <a:r>
              <a:rPr lang="en-US" b="1" dirty="0" smtClean="0">
                <a:solidFill>
                  <a:srgbClr val="0000FF"/>
                </a:solidFill>
                <a:latin typeface="Arial" panose="020B0604020202020204" pitchFamily="34" charset="0"/>
                <a:cs typeface="Arial" panose="020B0604020202020204" pitchFamily="34" charset="0"/>
              </a:rPr>
              <a:t>The total mass of the atmosphere is equivalent to 5.65 billion million tons</a:t>
            </a:r>
            <a:r>
              <a:rPr lang="en-US" b="1" dirty="0" smtClean="0">
                <a:solidFill>
                  <a:srgbClr val="0070C0"/>
                </a:solidFill>
                <a:latin typeface="Arial" panose="020B0604020202020204" pitchFamily="34" charset="0"/>
                <a:cs typeface="Arial" panose="020B0604020202020204" pitchFamily="34" charset="0"/>
              </a:rPr>
              <a:t>.</a:t>
            </a:r>
          </a:p>
          <a:p>
            <a:pPr>
              <a:buNone/>
            </a:pPr>
            <a:endParaRPr lang="en-US" b="1" dirty="0">
              <a:latin typeface="Arial" panose="020B0604020202020204" pitchFamily="34" charset="0"/>
              <a:cs typeface="Arial" panose="020B0604020202020204" pitchFamily="34" charset="0"/>
            </a:endParaRPr>
          </a:p>
          <a:p>
            <a:pPr>
              <a:buNone/>
            </a:pPr>
            <a:endParaRPr lang="en-US" dirty="0" smtClean="0">
              <a:latin typeface="Arial" panose="020B0604020202020204" pitchFamily="34" charset="0"/>
              <a:cs typeface="Arial" panose="020B0604020202020204" pitchFamily="34" charset="0"/>
            </a:endParaRPr>
          </a:p>
          <a:p>
            <a:pPr>
              <a:buNone/>
            </a:pPr>
            <a:endParaRPr lang="en-US" dirty="0">
              <a:latin typeface="Arial" panose="020B0604020202020204" pitchFamily="34" charset="0"/>
              <a:cs typeface="Arial" panose="020B0604020202020204" pitchFamily="34" charset="0"/>
            </a:endParaRPr>
          </a:p>
          <a:p>
            <a:pPr>
              <a:buNone/>
            </a:pP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6444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28600" y="0"/>
            <a:ext cx="8229600" cy="1143000"/>
          </a:xfrm>
        </p:spPr>
        <p:txBody>
          <a:bodyPr>
            <a:noAutofit/>
          </a:bodyPr>
          <a:lstStyle/>
          <a:p>
            <a:r>
              <a:rPr lang="en-US" sz="4000" b="1" dirty="0">
                <a:solidFill>
                  <a:schemeClr val="accent6"/>
                </a:solidFill>
                <a:latin typeface="Arial" panose="020B0604020202020204" pitchFamily="34" charset="0"/>
                <a:cs typeface="Arial" panose="020B0604020202020204" pitchFamily="34" charset="0"/>
              </a:rPr>
              <a:t>Composition of the Atmosphere</a:t>
            </a:r>
          </a:p>
        </p:txBody>
      </p:sp>
      <p:sp>
        <p:nvSpPr>
          <p:cNvPr id="6" name="Content Placeholder 5"/>
          <p:cNvSpPr>
            <a:spLocks noGrp="1"/>
          </p:cNvSpPr>
          <p:nvPr>
            <p:ph idx="1"/>
          </p:nvPr>
        </p:nvSpPr>
        <p:spPr>
          <a:xfrm>
            <a:off x="152400" y="1066800"/>
            <a:ext cx="8763000" cy="5486400"/>
          </a:xfrm>
        </p:spPr>
        <p:txBody>
          <a:bodyPr>
            <a:normAutofit fontScale="62500" lnSpcReduction="20000"/>
          </a:bodyPr>
          <a:lstStyle/>
          <a:p>
            <a:pPr>
              <a:spcBef>
                <a:spcPct val="50000"/>
              </a:spcBef>
              <a:buNone/>
            </a:pPr>
            <a:r>
              <a:rPr lang="en-US" sz="4500" dirty="0" smtClean="0">
                <a:latin typeface="Arial" panose="020B0604020202020204" pitchFamily="34" charset="0"/>
                <a:cs typeface="Arial" panose="020B0604020202020204" pitchFamily="34" charset="0"/>
              </a:rPr>
              <a:t>The atmosphere is comprised of a variety of gases:</a:t>
            </a:r>
          </a:p>
          <a:p>
            <a:pPr>
              <a:spcBef>
                <a:spcPct val="50000"/>
              </a:spcBef>
              <a:buFont typeface="Wingdings" pitchFamily="2" charset="2"/>
              <a:buChar char="Ø"/>
            </a:pPr>
            <a:r>
              <a:rPr lang="en-US" sz="3800" b="1" dirty="0" smtClean="0">
                <a:solidFill>
                  <a:srgbClr val="000099"/>
                </a:solidFill>
                <a:latin typeface="Arial" panose="020B0604020202020204" pitchFamily="34" charset="0"/>
                <a:cs typeface="Arial" panose="020B0604020202020204" pitchFamily="34" charset="0"/>
              </a:rPr>
              <a:t>Major Constituents (99%):</a:t>
            </a:r>
          </a:p>
          <a:p>
            <a:pPr lvl="1">
              <a:spcBef>
                <a:spcPct val="50000"/>
              </a:spcBef>
              <a:buFont typeface="Wingdings" pitchFamily="2" charset="2"/>
              <a:buChar char="Ø"/>
            </a:pPr>
            <a:r>
              <a:rPr lang="en-US" sz="3500" dirty="0" smtClean="0">
                <a:solidFill>
                  <a:srgbClr val="0070C0"/>
                </a:solidFill>
                <a:latin typeface="Arial" panose="020B0604020202020204" pitchFamily="34" charset="0"/>
                <a:cs typeface="Arial" panose="020B0604020202020204" pitchFamily="34" charset="0"/>
              </a:rPr>
              <a:t>Nitrogen (N</a:t>
            </a:r>
            <a:r>
              <a:rPr lang="en-US" sz="3500" baseline="-25000" dirty="0" smtClean="0">
                <a:solidFill>
                  <a:srgbClr val="0070C0"/>
                </a:solidFill>
                <a:latin typeface="Arial" panose="020B0604020202020204" pitchFamily="34" charset="0"/>
                <a:cs typeface="Arial" panose="020B0604020202020204" pitchFamily="34" charset="0"/>
              </a:rPr>
              <a:t>2</a:t>
            </a:r>
            <a:r>
              <a:rPr lang="en-US" sz="3500" dirty="0" smtClean="0">
                <a:solidFill>
                  <a:srgbClr val="0070C0"/>
                </a:solidFill>
                <a:latin typeface="Arial" panose="020B0604020202020204" pitchFamily="34" charset="0"/>
                <a:cs typeface="Arial" panose="020B0604020202020204" pitchFamily="34" charset="0"/>
              </a:rPr>
              <a:t>):  78%</a:t>
            </a:r>
          </a:p>
          <a:p>
            <a:pPr lvl="1">
              <a:spcBef>
                <a:spcPct val="50000"/>
              </a:spcBef>
              <a:buFont typeface="Wingdings" pitchFamily="2" charset="2"/>
              <a:buChar char="Ø"/>
            </a:pPr>
            <a:r>
              <a:rPr lang="en-US" sz="3500" dirty="0" smtClean="0">
                <a:solidFill>
                  <a:srgbClr val="0070C0"/>
                </a:solidFill>
                <a:latin typeface="Arial" panose="020B0604020202020204" pitchFamily="34" charset="0"/>
                <a:cs typeface="Arial" panose="020B0604020202020204" pitchFamily="34" charset="0"/>
              </a:rPr>
              <a:t>Oxygen (O</a:t>
            </a:r>
            <a:r>
              <a:rPr lang="en-US" sz="3500" baseline="-25000" dirty="0" smtClean="0">
                <a:solidFill>
                  <a:srgbClr val="0070C0"/>
                </a:solidFill>
                <a:latin typeface="Arial" panose="020B0604020202020204" pitchFamily="34" charset="0"/>
                <a:cs typeface="Arial" panose="020B0604020202020204" pitchFamily="34" charset="0"/>
              </a:rPr>
              <a:t>2</a:t>
            </a:r>
            <a:r>
              <a:rPr lang="en-US" sz="3500" dirty="0" smtClean="0">
                <a:solidFill>
                  <a:srgbClr val="0070C0"/>
                </a:solidFill>
                <a:latin typeface="Arial" panose="020B0604020202020204" pitchFamily="34" charset="0"/>
                <a:cs typeface="Arial" panose="020B0604020202020204" pitchFamily="34" charset="0"/>
              </a:rPr>
              <a:t>):  21%</a:t>
            </a:r>
            <a:r>
              <a:rPr lang="en-US" sz="3500" dirty="0" smtClean="0">
                <a:solidFill>
                  <a:srgbClr val="FFFF00"/>
                </a:solidFill>
                <a:latin typeface="Arial" panose="020B0604020202020204" pitchFamily="34" charset="0"/>
                <a:cs typeface="Arial" panose="020B0604020202020204" pitchFamily="34" charset="0"/>
              </a:rPr>
              <a:t>	</a:t>
            </a:r>
          </a:p>
          <a:p>
            <a:pPr>
              <a:buFont typeface="Wingdings" pitchFamily="2" charset="2"/>
              <a:buChar char="Ø"/>
            </a:pPr>
            <a:r>
              <a:rPr lang="en-US" sz="3800" b="1" dirty="0" smtClean="0">
                <a:solidFill>
                  <a:srgbClr val="000099"/>
                </a:solidFill>
                <a:latin typeface="Arial" panose="020B0604020202020204" pitchFamily="34" charset="0"/>
                <a:cs typeface="Arial" panose="020B0604020202020204" pitchFamily="34" charset="0"/>
              </a:rPr>
              <a:t>Trace Constituents:</a:t>
            </a:r>
          </a:p>
          <a:p>
            <a:pPr lvl="1">
              <a:buFont typeface="Wingdings" pitchFamily="2" charset="2"/>
              <a:buChar char="Ø"/>
            </a:pPr>
            <a:r>
              <a:rPr lang="en-US" sz="3200" dirty="0" smtClean="0">
                <a:solidFill>
                  <a:srgbClr val="0000FF"/>
                </a:solidFill>
                <a:latin typeface="Arial" panose="020B0604020202020204" pitchFamily="34" charset="0"/>
                <a:cs typeface="Arial" panose="020B0604020202020204" pitchFamily="34" charset="0"/>
              </a:rPr>
              <a:t>Argon (Ar),  about 0.9%</a:t>
            </a:r>
          </a:p>
          <a:p>
            <a:pPr lvl="1">
              <a:buFont typeface="Wingdings" pitchFamily="2" charset="2"/>
              <a:buChar char="Ø"/>
            </a:pPr>
            <a:r>
              <a:rPr lang="en-US" sz="3200" dirty="0" smtClean="0">
                <a:solidFill>
                  <a:srgbClr val="0000FF"/>
                </a:solidFill>
                <a:latin typeface="Arial" panose="020B0604020202020204" pitchFamily="34" charset="0"/>
                <a:cs typeface="Arial" panose="020B0604020202020204" pitchFamily="34" charset="0"/>
              </a:rPr>
              <a:t>Water vapor (H</a:t>
            </a:r>
            <a:r>
              <a:rPr lang="en-US" sz="3200" baseline="-25000" dirty="0" smtClean="0">
                <a:solidFill>
                  <a:srgbClr val="0000FF"/>
                </a:solidFill>
                <a:latin typeface="Arial" panose="020B0604020202020204" pitchFamily="34" charset="0"/>
                <a:cs typeface="Arial" panose="020B0604020202020204" pitchFamily="34" charset="0"/>
              </a:rPr>
              <a:t>2</a:t>
            </a:r>
            <a:r>
              <a:rPr lang="en-US" sz="3200" dirty="0" smtClean="0">
                <a:solidFill>
                  <a:srgbClr val="0000FF"/>
                </a:solidFill>
                <a:latin typeface="Arial" panose="020B0604020202020204" pitchFamily="34" charset="0"/>
                <a:cs typeface="Arial" panose="020B0604020202020204" pitchFamily="34" charset="0"/>
              </a:rPr>
              <a:t>O),  up to 10000 ppmv</a:t>
            </a:r>
            <a:endParaRPr lang="en-US" sz="3200" dirty="0">
              <a:solidFill>
                <a:srgbClr val="0000FF"/>
              </a:solidFill>
              <a:latin typeface="Arial" panose="020B0604020202020204" pitchFamily="34" charset="0"/>
              <a:cs typeface="Arial" panose="020B0604020202020204" pitchFamily="34" charset="0"/>
            </a:endParaRPr>
          </a:p>
          <a:p>
            <a:pPr lvl="1">
              <a:buFont typeface="Wingdings" pitchFamily="2" charset="2"/>
              <a:buChar char="Ø"/>
            </a:pPr>
            <a:r>
              <a:rPr lang="en-US" sz="3200" dirty="0" smtClean="0">
                <a:solidFill>
                  <a:srgbClr val="0000FF"/>
                </a:solidFill>
                <a:latin typeface="Arial" panose="020B0604020202020204" pitchFamily="34" charset="0"/>
                <a:cs typeface="Arial" panose="020B0604020202020204" pitchFamily="34" charset="0"/>
              </a:rPr>
              <a:t>Carbon dioxide (CO</a:t>
            </a:r>
            <a:r>
              <a:rPr lang="en-US" sz="3200" baseline="-25000" dirty="0" smtClean="0">
                <a:solidFill>
                  <a:srgbClr val="0000FF"/>
                </a:solidFill>
                <a:latin typeface="Arial" panose="020B0604020202020204" pitchFamily="34" charset="0"/>
                <a:cs typeface="Arial" panose="020B0604020202020204" pitchFamily="34" charset="0"/>
              </a:rPr>
              <a:t>2</a:t>
            </a:r>
            <a:r>
              <a:rPr lang="en-US" sz="3200" dirty="0" smtClean="0">
                <a:solidFill>
                  <a:srgbClr val="0000FF"/>
                </a:solidFill>
                <a:latin typeface="Arial" panose="020B0604020202020204" pitchFamily="34" charset="0"/>
                <a:cs typeface="Arial" panose="020B0604020202020204" pitchFamily="34" charset="0"/>
              </a:rPr>
              <a:t>),  350 ppmv</a:t>
            </a:r>
            <a:endParaRPr lang="en-US" sz="3200" dirty="0">
              <a:solidFill>
                <a:srgbClr val="0000FF"/>
              </a:solidFill>
              <a:latin typeface="Arial" panose="020B0604020202020204" pitchFamily="34" charset="0"/>
              <a:cs typeface="Arial" panose="020B0604020202020204" pitchFamily="34" charset="0"/>
            </a:endParaRPr>
          </a:p>
          <a:p>
            <a:pPr lvl="1">
              <a:buFont typeface="Wingdings" pitchFamily="2" charset="2"/>
              <a:buChar char="Ø"/>
            </a:pPr>
            <a:r>
              <a:rPr lang="en-US" sz="3200" dirty="0" smtClean="0">
                <a:solidFill>
                  <a:srgbClr val="0000FF"/>
                </a:solidFill>
                <a:latin typeface="Arial" panose="020B0604020202020204" pitchFamily="34" charset="0"/>
                <a:cs typeface="Arial" panose="020B0604020202020204" pitchFamily="34" charset="0"/>
              </a:rPr>
              <a:t>Ozone (O</a:t>
            </a:r>
            <a:r>
              <a:rPr lang="en-US" sz="3200" baseline="-25000" dirty="0" smtClean="0">
                <a:solidFill>
                  <a:srgbClr val="0000FF"/>
                </a:solidFill>
                <a:latin typeface="Arial" panose="020B0604020202020204" pitchFamily="34" charset="0"/>
                <a:cs typeface="Arial" panose="020B0604020202020204" pitchFamily="34" charset="0"/>
              </a:rPr>
              <a:t>3</a:t>
            </a:r>
            <a:r>
              <a:rPr lang="en-US" sz="3200" dirty="0" smtClean="0">
                <a:solidFill>
                  <a:srgbClr val="0000FF"/>
                </a:solidFill>
                <a:latin typeface="Arial" panose="020B0604020202020204" pitchFamily="34" charset="0"/>
                <a:cs typeface="Arial" panose="020B0604020202020204" pitchFamily="34" charset="0"/>
              </a:rPr>
              <a:t>),  near zero at the surface,  </a:t>
            </a:r>
          </a:p>
          <a:p>
            <a:pPr marL="457200" lvl="1" indent="0">
              <a:buNone/>
            </a:pPr>
            <a:r>
              <a:rPr lang="en-US" sz="3200" dirty="0" smtClean="0">
                <a:solidFill>
                  <a:srgbClr val="0000FF"/>
                </a:solidFill>
                <a:latin typeface="Arial" panose="020B0604020202020204" pitchFamily="34" charset="0"/>
                <a:cs typeface="Arial" panose="020B0604020202020204" pitchFamily="34" charset="0"/>
              </a:rPr>
              <a:t>up to 10 ppmv in the stratosphere</a:t>
            </a:r>
          </a:p>
          <a:p>
            <a:pPr lvl="1">
              <a:buFont typeface="Wingdings" pitchFamily="2" charset="2"/>
              <a:buChar char="Ø"/>
            </a:pPr>
            <a:r>
              <a:rPr lang="en-US" sz="3200" dirty="0" smtClean="0">
                <a:solidFill>
                  <a:srgbClr val="0000FF"/>
                </a:solidFill>
                <a:latin typeface="Arial" panose="020B0604020202020204" pitchFamily="34" charset="0"/>
                <a:cs typeface="Arial" panose="020B0604020202020204" pitchFamily="34" charset="0"/>
              </a:rPr>
              <a:t>Methane (CH</a:t>
            </a:r>
            <a:r>
              <a:rPr lang="en-US" sz="3200" baseline="-25000" dirty="0" smtClean="0">
                <a:solidFill>
                  <a:srgbClr val="0000FF"/>
                </a:solidFill>
                <a:latin typeface="Arial" panose="020B0604020202020204" pitchFamily="34" charset="0"/>
                <a:cs typeface="Arial" panose="020B0604020202020204" pitchFamily="34" charset="0"/>
              </a:rPr>
              <a:t>4</a:t>
            </a:r>
            <a:r>
              <a:rPr lang="en-US" sz="3200" dirty="0" smtClean="0">
                <a:solidFill>
                  <a:srgbClr val="0000FF"/>
                </a:solidFill>
                <a:latin typeface="Arial" panose="020B0604020202020204" pitchFamily="34" charset="0"/>
                <a:cs typeface="Arial" panose="020B0604020202020204" pitchFamily="34" charset="0"/>
              </a:rPr>
              <a:t>),  1.7 ppmv </a:t>
            </a:r>
          </a:p>
          <a:p>
            <a:pPr lvl="1">
              <a:buFont typeface="Wingdings" pitchFamily="2" charset="2"/>
              <a:buChar char="Ø"/>
            </a:pPr>
            <a:r>
              <a:rPr lang="en-US" sz="3200" dirty="0" smtClean="0">
                <a:solidFill>
                  <a:srgbClr val="0000FF"/>
                </a:solidFill>
                <a:latin typeface="Arial" panose="020B0604020202020204" pitchFamily="34" charset="0"/>
                <a:cs typeface="Arial" panose="020B0604020202020204" pitchFamily="34" charset="0"/>
              </a:rPr>
              <a:t>and others…..</a:t>
            </a:r>
          </a:p>
          <a:p>
            <a:endParaRPr lang="en-US" sz="3500" dirty="0" smtClean="0">
              <a:solidFill>
                <a:srgbClr val="008000"/>
              </a:solidFill>
              <a:latin typeface="Arial" panose="020B0604020202020204" pitchFamily="34" charset="0"/>
              <a:cs typeface="Arial" panose="020B0604020202020204" pitchFamily="34" charset="0"/>
            </a:endParaRPr>
          </a:p>
          <a:p>
            <a:pPr>
              <a:buNone/>
            </a:pPr>
            <a:r>
              <a:rPr lang="en-US" sz="3500" dirty="0" err="1">
                <a:solidFill>
                  <a:schemeClr val="accent1">
                    <a:lumMod val="75000"/>
                  </a:schemeClr>
                </a:solidFill>
                <a:latin typeface="Arial" panose="020B0604020202020204" pitchFamily="34" charset="0"/>
                <a:cs typeface="Arial" panose="020B0604020202020204" pitchFamily="34" charset="0"/>
              </a:rPr>
              <a:t>ppmv</a:t>
            </a:r>
            <a:r>
              <a:rPr lang="en-US" sz="3500" dirty="0">
                <a:solidFill>
                  <a:schemeClr val="accent1">
                    <a:lumMod val="75000"/>
                  </a:schemeClr>
                </a:solidFill>
                <a:latin typeface="Arial" panose="020B0604020202020204" pitchFamily="34" charset="0"/>
                <a:cs typeface="Arial" panose="020B0604020202020204" pitchFamily="34" charset="0"/>
              </a:rPr>
              <a:t> = “parts per million by </a:t>
            </a:r>
            <a:r>
              <a:rPr lang="en-US" sz="3500" dirty="0" smtClean="0">
                <a:solidFill>
                  <a:schemeClr val="accent1">
                    <a:lumMod val="75000"/>
                  </a:schemeClr>
                </a:solidFill>
                <a:latin typeface="Arial" panose="020B0604020202020204" pitchFamily="34" charset="0"/>
                <a:cs typeface="Arial" panose="020B0604020202020204" pitchFamily="34" charset="0"/>
              </a:rPr>
              <a:t>volume”</a:t>
            </a:r>
            <a:endParaRPr lang="en-US" sz="3500" dirty="0">
              <a:solidFill>
                <a:schemeClr val="accent1">
                  <a:lumMod val="75000"/>
                </a:schemeClr>
              </a:solidFill>
              <a:latin typeface="Arial" panose="020B0604020202020204" pitchFamily="34" charset="0"/>
              <a:cs typeface="Arial" panose="020B0604020202020204" pitchFamily="34" charset="0"/>
            </a:endParaRPr>
          </a:p>
        </p:txBody>
      </p:sp>
      <p:sp>
        <p:nvSpPr>
          <p:cNvPr id="3075" name="Text Box 3"/>
          <p:cNvSpPr txBox="1">
            <a:spLocks noChangeArrowheads="1"/>
          </p:cNvSpPr>
          <p:nvPr/>
        </p:nvSpPr>
        <p:spPr bwMode="auto">
          <a:xfrm>
            <a:off x="250825" y="1592263"/>
            <a:ext cx="7597775" cy="366712"/>
          </a:xfrm>
          <a:prstGeom prst="rect">
            <a:avLst/>
          </a:prstGeom>
          <a:noFill/>
          <a:ln w="9525">
            <a:noFill/>
            <a:miter lim="800000"/>
            <a:headEnd/>
            <a:tailEnd/>
          </a:ln>
          <a:effectLst/>
        </p:spPr>
        <p:txBody>
          <a:bodyPr>
            <a:spAutoFit/>
          </a:bodyPr>
          <a:lstStyle/>
          <a:p>
            <a:pPr>
              <a:spcBef>
                <a:spcPct val="50000"/>
              </a:spcBef>
            </a:pPr>
            <a:endParaRPr lang="en-US" sz="1800" dirty="0">
              <a:latin typeface="Arial" charset="0"/>
            </a:endParaRPr>
          </a:p>
        </p:txBody>
      </p:sp>
      <p:pic>
        <p:nvPicPr>
          <p:cNvPr id="9" name="Picture 8" descr="i tutor-hd copy.png">
            <a:hlinkClick r:id="rId2"/>
          </p:cNvPr>
          <p:cNvPicPr>
            <a:picLocks noChangeAspect="1"/>
          </p:cNvPicPr>
          <p:nvPr/>
        </p:nvPicPr>
        <p:blipFill>
          <a:blip r:embed="rId3" cstate="print"/>
          <a:stretch>
            <a:fillRect/>
          </a:stretch>
        </p:blipFill>
        <p:spPr>
          <a:xfrm>
            <a:off x="8001000" y="0"/>
            <a:ext cx="1143000" cy="540532"/>
          </a:xfrm>
          <a:prstGeom prst="rect">
            <a:avLst/>
          </a:prstGeom>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12" t="25677" r="50000" b="12684"/>
          <a:stretch/>
        </p:blipFill>
        <p:spPr bwMode="auto">
          <a:xfrm>
            <a:off x="5559497" y="1592263"/>
            <a:ext cx="3432104" cy="206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3939" r="4563" b="8454"/>
          <a:stretch/>
        </p:blipFill>
        <p:spPr bwMode="auto">
          <a:xfrm>
            <a:off x="6096001" y="3962400"/>
            <a:ext cx="2656966" cy="272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729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657" y="152400"/>
            <a:ext cx="8839200" cy="707886"/>
          </a:xfrm>
          <a:prstGeom prst="rect">
            <a:avLst/>
          </a:prstGeom>
          <a:noFill/>
        </p:spPr>
        <p:txBody>
          <a:bodyPr wrap="square" lIns="91440" tIns="45720" rIns="91440" bIns="45720">
            <a:spAutoFit/>
          </a:bodyPr>
          <a:lstStyle/>
          <a:p>
            <a:r>
              <a:rPr lang="en-US" sz="4000" dirty="0" smtClean="0">
                <a:latin typeface="Arial" panose="020B0604020202020204" pitchFamily="34" charset="0"/>
                <a:cs typeface="Arial" panose="020B0604020202020204" pitchFamily="34" charset="0"/>
              </a:rPr>
              <a:t>What is Environment?</a:t>
            </a:r>
            <a:endParaRPr lang="en-US" sz="4000" b="1" dirty="0">
              <a:ln w="17780" cmpd="sng">
                <a:solidFill>
                  <a:srgbClr val="FFFFFF"/>
                </a:solidFill>
                <a:prstDash val="solid"/>
                <a:miter lim="800000"/>
              </a:ln>
              <a:latin typeface="Arial" panose="020B0604020202020204" pitchFamily="34" charset="0"/>
              <a:cs typeface="Arial" panose="020B0604020202020204" pitchFamily="34" charset="0"/>
            </a:endParaRPr>
          </a:p>
        </p:txBody>
      </p:sp>
      <p:sp>
        <p:nvSpPr>
          <p:cNvPr id="9" name="Rectangle 8"/>
          <p:cNvSpPr/>
          <p:nvPr/>
        </p:nvSpPr>
        <p:spPr>
          <a:xfrm>
            <a:off x="2436585" y="860286"/>
            <a:ext cx="3882571" cy="523220"/>
          </a:xfrm>
          <a:prstGeom prst="rect">
            <a:avLst/>
          </a:prstGeom>
          <a:noFill/>
        </p:spPr>
        <p:txBody>
          <a:bodyPr wrap="square" lIns="91440" tIns="45720" rIns="91440" bIns="45720">
            <a:spAutoFit/>
          </a:bodyPr>
          <a:lstStyle/>
          <a:p>
            <a:r>
              <a:rPr lang="en-US" sz="2800" dirty="0" smtClean="0">
                <a:solidFill>
                  <a:srgbClr val="0000FF"/>
                </a:solidFill>
                <a:latin typeface="Arial" panose="020B0604020202020204" pitchFamily="34" charset="0"/>
                <a:cs typeface="Arial" panose="020B0604020202020204" pitchFamily="34" charset="0"/>
              </a:rPr>
              <a:t>Our surroundings</a:t>
            </a:r>
            <a:endParaRPr lang="en-US" sz="2800" b="1" dirty="0">
              <a:ln w="17780" cmpd="sng">
                <a:solidFill>
                  <a:srgbClr val="FFFFFF"/>
                </a:solidFill>
                <a:prstDash val="solid"/>
                <a:miter lim="800000"/>
              </a:ln>
              <a:solidFill>
                <a:srgbClr val="0000FF"/>
              </a:solidFill>
              <a:latin typeface="Arial" panose="020B0604020202020204" pitchFamily="34" charset="0"/>
              <a:cs typeface="Arial" panose="020B0604020202020204" pitchFamily="34" charset="0"/>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222171"/>
            <a:ext cx="3044371" cy="2025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4" descr="15 Fun and Interesting Park Games for Childre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21" y="1582763"/>
            <a:ext cx="253365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5028898"/>
            <a:ext cx="252412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4722" y="860286"/>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0773" y="3248144"/>
            <a:ext cx="28479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248" y="5133673"/>
            <a:ext cx="28575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12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3T2.jpg"/>
          <p:cNvPicPr>
            <a:picLocks noChangeAspect="1"/>
          </p:cNvPicPr>
          <p:nvPr/>
        </p:nvPicPr>
        <p:blipFill>
          <a:blip r:embed="rId2" cstate="print"/>
          <a:stretch>
            <a:fillRect/>
          </a:stretch>
        </p:blipFill>
        <p:spPr>
          <a:xfrm>
            <a:off x="0" y="1524000"/>
            <a:ext cx="9144000" cy="3657600"/>
          </a:xfrm>
          <a:prstGeom prst="rect">
            <a:avLst/>
          </a:prstGeom>
        </p:spPr>
      </p:pic>
      <p:sp>
        <p:nvSpPr>
          <p:cNvPr id="3" name="Rectangle 2"/>
          <p:cNvSpPr>
            <a:spLocks noGrp="1" noChangeArrowheads="1"/>
          </p:cNvSpPr>
          <p:nvPr>
            <p:ph type="title"/>
          </p:nvPr>
        </p:nvSpPr>
        <p:spPr>
          <a:xfrm>
            <a:off x="228600" y="0"/>
            <a:ext cx="8229600" cy="1143000"/>
          </a:xfrm>
        </p:spPr>
        <p:txBody>
          <a:bodyPr>
            <a:noAutofit/>
          </a:bodyPr>
          <a:lstStyle/>
          <a:p>
            <a:r>
              <a:rPr lang="en-US" sz="4000" b="1" dirty="0">
                <a:solidFill>
                  <a:schemeClr val="accent6"/>
                </a:solidFill>
                <a:latin typeface="Arial" panose="020B0604020202020204" pitchFamily="34" charset="0"/>
                <a:cs typeface="Arial" panose="020B0604020202020204" pitchFamily="34" charset="0"/>
              </a:rPr>
              <a:t>Composition of the Atmosphere</a:t>
            </a:r>
          </a:p>
        </p:txBody>
      </p:sp>
    </p:spTree>
    <p:extLst>
      <p:ext uri="{BB962C8B-B14F-4D97-AF65-F5344CB8AC3E}">
        <p14:creationId xmlns:p14="http://schemas.microsoft.com/office/powerpoint/2010/main" val="3552712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095234"/>
            <a:ext cx="4111812" cy="309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Grp="1" noChangeArrowheads="1"/>
          </p:cNvSpPr>
          <p:nvPr>
            <p:ph type="title"/>
          </p:nvPr>
        </p:nvSpPr>
        <p:spPr>
          <a:xfrm>
            <a:off x="228600" y="0"/>
            <a:ext cx="8229600" cy="1143000"/>
          </a:xfrm>
        </p:spPr>
        <p:txBody>
          <a:bodyPr>
            <a:noAutofit/>
          </a:bodyPr>
          <a:lstStyle/>
          <a:p>
            <a:r>
              <a:rPr lang="en-US" sz="4000" b="1" dirty="0">
                <a:solidFill>
                  <a:schemeClr val="accent6"/>
                </a:solidFill>
                <a:latin typeface="Arial" panose="020B0604020202020204" pitchFamily="34" charset="0"/>
                <a:cs typeface="Arial" panose="020B0604020202020204" pitchFamily="34" charset="0"/>
              </a:rPr>
              <a:t>Composition of the Atmosphere</a:t>
            </a:r>
          </a:p>
        </p:txBody>
      </p:sp>
      <p:sp>
        <p:nvSpPr>
          <p:cNvPr id="6" name="Rectangle 2"/>
          <p:cNvSpPr txBox="1">
            <a:spLocks noChangeArrowheads="1"/>
          </p:cNvSpPr>
          <p:nvPr/>
        </p:nvSpPr>
        <p:spPr>
          <a:xfrm>
            <a:off x="1295400" y="4267200"/>
            <a:ext cx="6463352" cy="78815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rgbClr val="FF0000"/>
                </a:solidFill>
                <a:latin typeface="Arial" panose="020B0604020202020204" pitchFamily="34" charset="0"/>
                <a:cs typeface="Arial" panose="020B0604020202020204" pitchFamily="34" charset="0"/>
              </a:rPr>
              <a:t>What about Nitrogen?</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874806" y="4953000"/>
            <a:ext cx="6629400" cy="7096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latin typeface="Arial" panose="020B0604020202020204" pitchFamily="34" charset="0"/>
                <a:cs typeface="Arial" panose="020B0604020202020204" pitchFamily="34" charset="0"/>
              </a:rPr>
              <a:t>Proteins: important for survival </a:t>
            </a:r>
            <a:endParaRPr lang="en-US" sz="2400" b="1" dirty="0">
              <a:latin typeface="Arial" panose="020B0604020202020204" pitchFamily="34" charset="0"/>
              <a:cs typeface="Arial" panose="020B0604020202020204" pitchFamily="34" charset="0"/>
            </a:endParaRPr>
          </a:p>
        </p:txBody>
      </p:sp>
      <p:sp>
        <p:nvSpPr>
          <p:cNvPr id="8" name="Rectangle 2"/>
          <p:cNvSpPr txBox="1">
            <a:spLocks noChangeArrowheads="1"/>
          </p:cNvSpPr>
          <p:nvPr/>
        </p:nvSpPr>
        <p:spPr>
          <a:xfrm>
            <a:off x="242248" y="5765041"/>
            <a:ext cx="8749352" cy="94055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US" sz="2400" b="1" dirty="0" smtClean="0">
                <a:latin typeface="Arial" panose="020B0604020202020204" pitchFamily="34" charset="0"/>
                <a:cs typeface="Arial" panose="020B0604020202020204" pitchFamily="34" charset="0"/>
              </a:rPr>
              <a:t>Human and plant can not use nitrogen directly. We need support from bacteria. This process called nitrogen fixation.  </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96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0"/>
            <a:ext cx="8229600" cy="1143000"/>
          </a:xfrm>
        </p:spPr>
        <p:txBody>
          <a:bodyPr>
            <a:noAutofit/>
          </a:bodyPr>
          <a:lstStyle/>
          <a:p>
            <a:r>
              <a:rPr lang="en-US" sz="4000" b="1" dirty="0">
                <a:solidFill>
                  <a:schemeClr val="accent6"/>
                </a:solidFill>
                <a:latin typeface="Arial" panose="020B0604020202020204" pitchFamily="34" charset="0"/>
                <a:cs typeface="Arial" panose="020B0604020202020204" pitchFamily="34" charset="0"/>
              </a:rPr>
              <a:t>Composition of the Atmosphere</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4953000" cy="420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txBox="1">
            <a:spLocks noChangeArrowheads="1"/>
          </p:cNvSpPr>
          <p:nvPr/>
        </p:nvSpPr>
        <p:spPr>
          <a:xfrm>
            <a:off x="5638800" y="1447800"/>
            <a:ext cx="3657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rgbClr val="FF0000"/>
                </a:solidFill>
                <a:latin typeface="Arial" panose="020B0604020202020204" pitchFamily="34" charset="0"/>
                <a:cs typeface="Arial" panose="020B0604020202020204" pitchFamily="34" charset="0"/>
              </a:rPr>
              <a:t>Industrial Production </a:t>
            </a:r>
            <a:endParaRPr lang="en-US" sz="3200" b="1" dirty="0">
              <a:solidFill>
                <a:srgbClr val="FF0000"/>
              </a:solidFill>
              <a:latin typeface="Arial" panose="020B0604020202020204" pitchFamily="34" charset="0"/>
              <a:cs typeface="Arial" panose="020B0604020202020204" pitchFamily="34" charset="0"/>
            </a:endParaRPr>
          </a:p>
        </p:txBody>
      </p:sp>
      <p:sp>
        <p:nvSpPr>
          <p:cNvPr id="10" name="Rectangle 2"/>
          <p:cNvSpPr txBox="1">
            <a:spLocks noChangeArrowheads="1"/>
          </p:cNvSpPr>
          <p:nvPr/>
        </p:nvSpPr>
        <p:spPr>
          <a:xfrm>
            <a:off x="533400" y="5791200"/>
            <a:ext cx="4270612" cy="6664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solidFill>
                  <a:schemeClr val="accent6"/>
                </a:solidFill>
                <a:latin typeface="Arial" panose="020B0604020202020204" pitchFamily="34" charset="0"/>
                <a:cs typeface="Arial" panose="020B0604020202020204" pitchFamily="34" charset="0"/>
              </a:rPr>
              <a:t>Not sufficient for modern cultivation requirement </a:t>
            </a:r>
            <a:endParaRPr lang="en-US" sz="2400" b="1" dirty="0">
              <a:solidFill>
                <a:schemeClr val="accent6"/>
              </a:solidFill>
              <a:latin typeface="Arial" panose="020B0604020202020204" pitchFamily="34" charset="0"/>
              <a:cs typeface="Arial" panose="020B0604020202020204" pitchFamily="34" charset="0"/>
            </a:endParaRPr>
          </a:p>
        </p:txBody>
      </p:sp>
      <p:sp>
        <p:nvSpPr>
          <p:cNvPr id="11" name="Rectangle 2"/>
          <p:cNvSpPr txBox="1">
            <a:spLocks noChangeArrowheads="1"/>
          </p:cNvSpPr>
          <p:nvPr/>
        </p:nvSpPr>
        <p:spPr>
          <a:xfrm>
            <a:off x="5410200" y="3440373"/>
            <a:ext cx="3657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rgbClr val="0000FF"/>
                </a:solidFill>
                <a:latin typeface="Arial" panose="020B0604020202020204" pitchFamily="34" charset="0"/>
                <a:cs typeface="Arial" panose="020B0604020202020204" pitchFamily="34" charset="0"/>
              </a:rPr>
              <a:t>N</a:t>
            </a:r>
            <a:r>
              <a:rPr lang="en-US" sz="2800" b="1" baseline="-25000" dirty="0" smtClean="0">
                <a:solidFill>
                  <a:srgbClr val="0000FF"/>
                </a:solidFill>
                <a:latin typeface="Arial" panose="020B0604020202020204" pitchFamily="34" charset="0"/>
                <a:cs typeface="Arial" panose="020B0604020202020204" pitchFamily="34" charset="0"/>
              </a:rPr>
              <a:t>2</a:t>
            </a:r>
            <a:r>
              <a:rPr lang="en-US" sz="2800" b="1" dirty="0" smtClean="0">
                <a:solidFill>
                  <a:srgbClr val="0000FF"/>
                </a:solidFill>
                <a:latin typeface="Arial" panose="020B0604020202020204" pitchFamily="34" charset="0"/>
                <a:cs typeface="Arial" panose="020B0604020202020204" pitchFamily="34" charset="0"/>
              </a:rPr>
              <a:t>  + 3H</a:t>
            </a:r>
            <a:r>
              <a:rPr lang="en-US" sz="2800" b="1" baseline="-25000" dirty="0" smtClean="0">
                <a:solidFill>
                  <a:srgbClr val="0000FF"/>
                </a:solidFill>
                <a:latin typeface="Arial" panose="020B0604020202020204" pitchFamily="34" charset="0"/>
                <a:cs typeface="Arial" panose="020B0604020202020204" pitchFamily="34" charset="0"/>
              </a:rPr>
              <a:t>2</a:t>
            </a:r>
            <a:r>
              <a:rPr lang="en-US" sz="2800" b="1" dirty="0" smtClean="0">
                <a:solidFill>
                  <a:srgbClr val="0000FF"/>
                </a:solidFill>
                <a:latin typeface="Arial" panose="020B0604020202020204" pitchFamily="34" charset="0"/>
                <a:cs typeface="Arial" panose="020B0604020202020204" pitchFamily="34" charset="0"/>
              </a:rPr>
              <a:t>             </a:t>
            </a:r>
          </a:p>
          <a:p>
            <a:endParaRPr lang="en-US" sz="2800" b="1" dirty="0">
              <a:solidFill>
                <a:srgbClr val="0000FF"/>
              </a:solidFill>
              <a:latin typeface="Arial" panose="020B0604020202020204" pitchFamily="34" charset="0"/>
              <a:cs typeface="Arial" panose="020B0604020202020204" pitchFamily="34" charset="0"/>
            </a:endParaRPr>
          </a:p>
          <a:p>
            <a:endParaRPr lang="en-US" sz="2800" b="1" dirty="0" smtClean="0">
              <a:solidFill>
                <a:srgbClr val="0000FF"/>
              </a:solidFill>
              <a:latin typeface="Arial" panose="020B0604020202020204" pitchFamily="34" charset="0"/>
              <a:cs typeface="Arial" panose="020B0604020202020204" pitchFamily="34" charset="0"/>
            </a:endParaRPr>
          </a:p>
          <a:p>
            <a:endParaRPr lang="en-US" sz="2800" b="1" dirty="0">
              <a:solidFill>
                <a:srgbClr val="0000FF"/>
              </a:solidFill>
              <a:latin typeface="Arial" panose="020B0604020202020204" pitchFamily="34" charset="0"/>
              <a:cs typeface="Arial" panose="020B0604020202020204" pitchFamily="34" charset="0"/>
            </a:endParaRPr>
          </a:p>
          <a:p>
            <a:r>
              <a:rPr lang="en-US" sz="2800" b="1" dirty="0" smtClean="0">
                <a:solidFill>
                  <a:srgbClr val="0000FF"/>
                </a:solidFill>
                <a:latin typeface="Arial" panose="020B0604020202020204" pitchFamily="34" charset="0"/>
                <a:cs typeface="Arial" panose="020B0604020202020204" pitchFamily="34" charset="0"/>
              </a:rPr>
              <a:t>2NH</a:t>
            </a:r>
            <a:r>
              <a:rPr lang="en-US" sz="2800" b="1" baseline="-25000" dirty="0" smtClean="0">
                <a:solidFill>
                  <a:srgbClr val="0000FF"/>
                </a:solidFill>
                <a:latin typeface="Arial" panose="020B0604020202020204" pitchFamily="34" charset="0"/>
                <a:cs typeface="Arial" panose="020B0604020202020204" pitchFamily="34" charset="0"/>
              </a:rPr>
              <a:t>3</a:t>
            </a:r>
            <a:endParaRPr lang="en-US" sz="2800" b="1" baseline="-25000" dirty="0">
              <a:solidFill>
                <a:srgbClr val="0000FF"/>
              </a:solidFill>
              <a:latin typeface="Arial" panose="020B0604020202020204" pitchFamily="34" charset="0"/>
              <a:cs typeface="Arial" panose="020B0604020202020204" pitchFamily="34" charset="0"/>
            </a:endParaRPr>
          </a:p>
        </p:txBody>
      </p:sp>
      <p:cxnSp>
        <p:nvCxnSpPr>
          <p:cNvPr id="3" name="Straight Arrow Connector 2"/>
          <p:cNvCxnSpPr>
            <a:stCxn id="11" idx="0"/>
          </p:cNvCxnSpPr>
          <p:nvPr/>
        </p:nvCxnSpPr>
        <p:spPr>
          <a:xfrm>
            <a:off x="7239000" y="3440373"/>
            <a:ext cx="13647" cy="9792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7315200" y="3429000"/>
            <a:ext cx="1582484" cy="954107"/>
          </a:xfrm>
          <a:prstGeom prst="rect">
            <a:avLst/>
          </a:prstGeom>
          <a:noFill/>
        </p:spPr>
        <p:txBody>
          <a:bodyPr wrap="none" rtlCol="0">
            <a:spAutoFit/>
          </a:bodyPr>
          <a:lstStyle/>
          <a:p>
            <a:pPr algn="ctr"/>
            <a:r>
              <a:rPr lang="en-US" sz="2800" dirty="0" smtClean="0">
                <a:latin typeface="Arial" panose="020B0604020202020204" pitchFamily="34" charset="0"/>
                <a:cs typeface="Arial" panose="020B0604020202020204" pitchFamily="34" charset="0"/>
              </a:rPr>
              <a:t>Catalyst,</a:t>
            </a:r>
          </a:p>
          <a:p>
            <a:pPr algn="ctr"/>
            <a:r>
              <a:rPr lang="en-US" sz="2800" dirty="0">
                <a:latin typeface="Arial" panose="020B0604020202020204" pitchFamily="34" charset="0"/>
                <a:cs typeface="Arial" panose="020B0604020202020204" pitchFamily="34" charset="0"/>
              </a:rPr>
              <a:t>h</a:t>
            </a:r>
            <a:r>
              <a:rPr lang="en-US" sz="2800" dirty="0" smtClean="0">
                <a:latin typeface="Arial" panose="020B0604020202020204" pitchFamily="34" charset="0"/>
                <a:cs typeface="Arial" panose="020B0604020202020204" pitchFamily="34" charset="0"/>
              </a:rPr>
              <a:t>igh 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6417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b="1" dirty="0" smtClean="0">
                <a:latin typeface="Arial" panose="020B0604020202020204" pitchFamily="34" charset="0"/>
                <a:cs typeface="Arial" panose="020B0604020202020204" pitchFamily="34" charset="0"/>
              </a:rPr>
              <a:t>Gases Making Up Atmosphere</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eaLnBrk="1" hangingPunct="1">
              <a:defRPr/>
            </a:pPr>
            <a:r>
              <a:rPr lang="en-US" b="1" dirty="0" smtClean="0">
                <a:latin typeface="Arial" panose="020B0604020202020204" pitchFamily="34" charset="0"/>
                <a:cs typeface="Arial" panose="020B0604020202020204" pitchFamily="34" charset="0"/>
              </a:rPr>
              <a:t>Permanent Gases</a:t>
            </a:r>
            <a:r>
              <a:rPr lang="en-US" dirty="0" smtClean="0">
                <a:latin typeface="Arial" panose="020B0604020202020204" pitchFamily="34" charset="0"/>
                <a:cs typeface="Arial" panose="020B0604020202020204" pitchFamily="34" charset="0"/>
              </a:rPr>
              <a:t>-</a:t>
            </a:r>
            <a:r>
              <a:rPr lang="en-US" sz="2400" dirty="0" smtClean="0">
                <a:latin typeface="Arial" panose="020B0604020202020204" pitchFamily="34" charset="0"/>
                <a:cs typeface="Arial" panose="020B0604020202020204" pitchFamily="34" charset="0"/>
              </a:rPr>
              <a:t>Those gases whose relative abundance is constant within the </a:t>
            </a:r>
            <a:r>
              <a:rPr lang="en-US" sz="2400" dirty="0" err="1" smtClean="0">
                <a:latin typeface="Arial" panose="020B0604020202020204" pitchFamily="34" charset="0"/>
                <a:cs typeface="Arial" panose="020B0604020202020204" pitchFamily="34" charset="0"/>
              </a:rPr>
              <a:t>homosphere</a:t>
            </a:r>
            <a:r>
              <a:rPr lang="en-US" sz="2400" dirty="0" smtClean="0">
                <a:latin typeface="Arial" panose="020B0604020202020204" pitchFamily="34" charset="0"/>
                <a:cs typeface="Arial" panose="020B0604020202020204" pitchFamily="34" charset="0"/>
              </a:rPr>
              <a:t> (homogeneous mixture). Ex. O</a:t>
            </a:r>
            <a:r>
              <a:rPr lang="en-US" sz="2400" baseline="-25000" dirty="0" smtClean="0">
                <a:latin typeface="Arial" panose="020B0604020202020204" pitchFamily="34" charset="0"/>
                <a:cs typeface="Arial" panose="020B0604020202020204" pitchFamily="34" charset="0"/>
              </a:rPr>
              <a:t>2</a:t>
            </a:r>
            <a:r>
              <a:rPr lang="en-US" sz="2400" dirty="0" smtClean="0">
                <a:latin typeface="Arial" panose="020B0604020202020204" pitchFamily="34" charset="0"/>
                <a:cs typeface="Arial" panose="020B0604020202020204" pitchFamily="34" charset="0"/>
              </a:rPr>
              <a:t>, N</a:t>
            </a:r>
            <a:r>
              <a:rPr lang="en-US" sz="2400" baseline="-25000" dirty="0" smtClean="0">
                <a:latin typeface="Arial" panose="020B0604020202020204" pitchFamily="34" charset="0"/>
                <a:cs typeface="Arial" panose="020B0604020202020204" pitchFamily="34" charset="0"/>
              </a:rPr>
              <a:t>2</a:t>
            </a:r>
            <a:r>
              <a:rPr lang="en-US" sz="2400" dirty="0" smtClean="0">
                <a:latin typeface="Arial" panose="020B0604020202020204" pitchFamily="34" charset="0"/>
                <a:cs typeface="Arial" panose="020B0604020202020204" pitchFamily="34" charset="0"/>
              </a:rPr>
              <a:t>, CO</a:t>
            </a:r>
            <a:r>
              <a:rPr lang="en-US" sz="2400" baseline="-25000" dirty="0" smtClean="0">
                <a:latin typeface="Arial" panose="020B0604020202020204" pitchFamily="34" charset="0"/>
                <a:cs typeface="Arial" panose="020B0604020202020204" pitchFamily="34" charset="0"/>
              </a:rPr>
              <a:t>2</a:t>
            </a:r>
            <a:r>
              <a:rPr lang="en-US" sz="2400" dirty="0" smtClean="0">
                <a:latin typeface="Arial" panose="020B0604020202020204" pitchFamily="34" charset="0"/>
                <a:cs typeface="Arial" panose="020B0604020202020204" pitchFamily="34" charset="0"/>
              </a:rPr>
              <a:t> etc..</a:t>
            </a:r>
          </a:p>
          <a:p>
            <a:pPr eaLnBrk="1" hangingPunct="1">
              <a:defRPr/>
            </a:pPr>
            <a:endParaRPr lang="en-US" dirty="0">
              <a:latin typeface="Arial" panose="020B0604020202020204" pitchFamily="34" charset="0"/>
              <a:cs typeface="Arial" panose="020B0604020202020204" pitchFamily="34" charset="0"/>
            </a:endParaRPr>
          </a:p>
          <a:p>
            <a:pPr eaLnBrk="1" hangingPunct="1">
              <a:defRPr/>
            </a:pPr>
            <a:r>
              <a:rPr lang="en-US" b="1" dirty="0" smtClean="0">
                <a:latin typeface="Arial" panose="020B0604020202020204" pitchFamily="34" charset="0"/>
                <a:cs typeface="Arial" panose="020B0604020202020204" pitchFamily="34" charset="0"/>
              </a:rPr>
              <a:t>Variable Gases</a:t>
            </a:r>
            <a:r>
              <a:rPr lang="en-US" dirty="0" smtClean="0">
                <a:latin typeface="Arial" panose="020B0604020202020204" pitchFamily="34" charset="0"/>
                <a:cs typeface="Arial" panose="020B0604020202020204" pitchFamily="34" charset="0"/>
              </a:rPr>
              <a:t>-</a:t>
            </a:r>
            <a:r>
              <a:rPr lang="en-US" sz="2400" dirty="0" smtClean="0">
                <a:latin typeface="Arial" panose="020B0604020202020204" pitchFamily="34" charset="0"/>
                <a:cs typeface="Arial" panose="020B0604020202020204" pitchFamily="34" charset="0"/>
              </a:rPr>
              <a:t>Gases present in amounts that vary greatly in abundance, either vertically, horizontal, or seasonal.  Water vapor is the most important variable gas.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986407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b="1" dirty="0" smtClean="0">
                <a:latin typeface="Arial" panose="020B0604020202020204" pitchFamily="34" charset="0"/>
                <a:cs typeface="Arial" panose="020B0604020202020204" pitchFamily="34" charset="0"/>
              </a:rPr>
              <a:t>Relevant Terms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eaLnBrk="1" hangingPunct="1">
              <a:defRPr/>
            </a:pPr>
            <a:r>
              <a:rPr lang="en-US" b="1" dirty="0" err="1" smtClean="0">
                <a:latin typeface="Arial" panose="020B0604020202020204" pitchFamily="34" charset="0"/>
                <a:cs typeface="Arial" panose="020B0604020202020204" pitchFamily="34" charset="0"/>
              </a:rPr>
              <a:t>Homosphere</a:t>
            </a:r>
            <a:r>
              <a:rPr lang="en-US" dirty="0" smtClean="0">
                <a:latin typeface="Arial" panose="020B0604020202020204" pitchFamily="34" charset="0"/>
                <a:cs typeface="Arial" panose="020B0604020202020204" pitchFamily="34" charset="0"/>
              </a:rPr>
              <a:t>-</a:t>
            </a:r>
            <a:r>
              <a:rPr lang="en-US" sz="2400" dirty="0" smtClean="0">
                <a:latin typeface="Arial" panose="020B0604020202020204" pitchFamily="34" charset="0"/>
                <a:cs typeface="Arial" panose="020B0604020202020204" pitchFamily="34" charset="0"/>
              </a:rPr>
              <a:t>The lowest 80km of the atmosphere, which the relative abundance of the permanent gases is constant.</a:t>
            </a:r>
          </a:p>
          <a:p>
            <a:pPr eaLnBrk="1" hangingPunct="1">
              <a:defRPr/>
            </a:pPr>
            <a:endParaRPr lang="en-US" dirty="0">
              <a:latin typeface="Arial" panose="020B0604020202020204" pitchFamily="34" charset="0"/>
              <a:cs typeface="Arial" panose="020B0604020202020204" pitchFamily="34" charset="0"/>
            </a:endParaRPr>
          </a:p>
          <a:p>
            <a:pPr eaLnBrk="1" hangingPunct="1">
              <a:defRPr/>
            </a:pPr>
            <a:r>
              <a:rPr lang="en-US" b="1" dirty="0" err="1" smtClean="0">
                <a:latin typeface="Arial" panose="020B0604020202020204" pitchFamily="34" charset="0"/>
                <a:cs typeface="Arial" panose="020B0604020202020204" pitchFamily="34" charset="0"/>
              </a:rPr>
              <a:t>Heterosphere</a:t>
            </a:r>
            <a:r>
              <a:rPr lang="en-US"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At  high altitude where gases are not well mixed but rather are stratified according to weight. Where lighter weighing gases are found.</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089302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50837"/>
            <a:ext cx="8458200" cy="3001963"/>
          </a:xfrm>
        </p:spPr>
        <p:txBody>
          <a:bodyPr/>
          <a:lstStyle/>
          <a:p>
            <a:pPr algn="just">
              <a:buClr>
                <a:schemeClr val="accent6"/>
              </a:buClr>
              <a:buFont typeface="Wingdings" pitchFamily="2" charset="2"/>
              <a:buChar char="Ø"/>
            </a:pPr>
            <a:r>
              <a:rPr lang="en-US" sz="2400" b="0" dirty="0" smtClean="0">
                <a:latin typeface="Arial" panose="020B0604020202020204" pitchFamily="34" charset="0"/>
                <a:cs typeface="Arial" panose="020B0604020202020204" pitchFamily="34" charset="0"/>
              </a:rPr>
              <a:t>Molecule with three or more atoms exhibit highly complex electromagnetic absorption and emission spectra.</a:t>
            </a:r>
          </a:p>
          <a:p>
            <a:pPr algn="just">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This complexity includes a variety of energetic radiation with different frequencies as these molecules absorb and emit radiation called- “Spectral band”</a:t>
            </a:r>
          </a:p>
          <a:p>
            <a:pPr algn="just">
              <a:buClr>
                <a:schemeClr val="accent6"/>
              </a:buClr>
              <a:buFont typeface="Wingdings" pitchFamily="2" charset="2"/>
              <a:buChar char="Ø"/>
            </a:pPr>
            <a:r>
              <a:rPr lang="en-US" sz="2400" b="0" dirty="0" smtClean="0">
                <a:latin typeface="Arial" panose="020B0604020202020204" pitchFamily="34" charset="0"/>
                <a:cs typeface="Arial" panose="020B0604020202020204" pitchFamily="34" charset="0"/>
              </a:rPr>
              <a:t>Temporal and spatial viability is added to this spectral complexity. </a:t>
            </a:r>
            <a:endParaRPr lang="en-US" dirty="0">
              <a:latin typeface="Arial" panose="020B0604020202020204" pitchFamily="34" charset="0"/>
              <a:cs typeface="Arial" panose="020B0604020202020204" pitchFamily="34"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86200"/>
            <a:ext cx="847151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270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srcRect/>
          <a:stretch>
            <a:fillRect/>
          </a:stretch>
        </p:blipFill>
        <p:spPr bwMode="auto">
          <a:xfrm>
            <a:off x="4676775" y="1219200"/>
            <a:ext cx="4314825" cy="5343525"/>
          </a:xfrm>
          <a:prstGeom prst="rect">
            <a:avLst/>
          </a:prstGeom>
          <a:noFill/>
        </p:spPr>
      </p:pic>
      <p:sp>
        <p:nvSpPr>
          <p:cNvPr id="2" name="Title 1"/>
          <p:cNvSpPr>
            <a:spLocks noGrp="1"/>
          </p:cNvSpPr>
          <p:nvPr>
            <p:ph type="title"/>
          </p:nvPr>
        </p:nvSpPr>
        <p:spPr>
          <a:xfrm>
            <a:off x="457200" y="0"/>
            <a:ext cx="8229600" cy="1143000"/>
          </a:xfrm>
        </p:spPr>
        <p:txBody>
          <a:bodyPr/>
          <a:lstStyle/>
          <a:p>
            <a:r>
              <a:rPr lang="en-US" b="1" dirty="0" smtClean="0">
                <a:solidFill>
                  <a:schemeClr val="accent6"/>
                </a:solidFill>
                <a:latin typeface="Arial" panose="020B0604020202020204" pitchFamily="34" charset="0"/>
                <a:cs typeface="Arial" panose="020B0604020202020204" pitchFamily="34" charset="0"/>
              </a:rPr>
              <a:t>Pressure in the atmosphere</a:t>
            </a:r>
            <a:endParaRPr lang="en-US" b="1" dirty="0">
              <a:solidFill>
                <a:schemeClr val="accent6"/>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1295400"/>
            <a:ext cx="4343400" cy="5181600"/>
          </a:xfrm>
        </p:spPr>
        <p:txBody>
          <a:bodyPr>
            <a:normAutofit fontScale="92500"/>
          </a:bodyPr>
          <a:lstStyle/>
          <a:p>
            <a:pPr>
              <a:buClr>
                <a:schemeClr val="accent6"/>
              </a:buClr>
              <a:buFont typeface="Wingdings" pitchFamily="2" charset="2"/>
              <a:buChar char="Ø"/>
            </a:pPr>
            <a:r>
              <a:rPr lang="en-US" sz="2400" b="1" dirty="0" smtClean="0">
                <a:solidFill>
                  <a:schemeClr val="accent6"/>
                </a:solidFill>
                <a:latin typeface="Arial" panose="020B0604020202020204" pitchFamily="34" charset="0"/>
                <a:cs typeface="Arial" panose="020B0604020202020204" pitchFamily="34" charset="0"/>
              </a:rPr>
              <a:t>Atmospheric pressure</a:t>
            </a:r>
            <a:r>
              <a:rPr lang="en-US" sz="2400" dirty="0" smtClean="0">
                <a:latin typeface="Arial" panose="020B0604020202020204" pitchFamily="34" charset="0"/>
                <a:cs typeface="Arial" panose="020B0604020202020204" pitchFamily="34" charset="0"/>
              </a:rPr>
              <a:t> is the force per unit area exerted into a surface by the weight of air above that surface in the atmosphere of Earth.</a:t>
            </a:r>
          </a:p>
          <a:p>
            <a:pPr>
              <a:buClr>
                <a:schemeClr val="accent6"/>
              </a:buClr>
              <a:buFont typeface="Wingdings" pitchFamily="2" charset="2"/>
              <a:buChar char="Ø"/>
            </a:pPr>
            <a:endParaRPr lang="en-US" sz="2600" b="0" dirty="0" smtClean="0">
              <a:latin typeface="Arial" panose="020B0604020202020204" pitchFamily="34" charset="0"/>
              <a:cs typeface="Arial" panose="020B0604020202020204" pitchFamily="34" charset="0"/>
            </a:endParaRPr>
          </a:p>
          <a:p>
            <a:pPr>
              <a:buClr>
                <a:schemeClr val="accent6"/>
              </a:buClr>
              <a:buFont typeface="Wingdings" pitchFamily="2" charset="2"/>
              <a:buChar char="Ø"/>
            </a:pPr>
            <a:r>
              <a:rPr lang="en-US" sz="2400" b="0" dirty="0" smtClean="0">
                <a:latin typeface="Arial" panose="020B0604020202020204" pitchFamily="34" charset="0"/>
                <a:cs typeface="Arial" panose="020B0604020202020204" pitchFamily="34" charset="0"/>
              </a:rPr>
              <a:t>The gas molecules closest to Earth’s surface are packed together very closely.</a:t>
            </a:r>
          </a:p>
          <a:p>
            <a:pPr>
              <a:buClr>
                <a:schemeClr val="accent6"/>
              </a:buClr>
              <a:buFont typeface="Wingdings" pitchFamily="2" charset="2"/>
              <a:buChar char="Ø"/>
            </a:pPr>
            <a:endParaRPr lang="en-US" sz="2400" b="0" dirty="0" smtClean="0">
              <a:latin typeface="Arial" panose="020B0604020202020204" pitchFamily="34" charset="0"/>
              <a:cs typeface="Arial" panose="020B0604020202020204" pitchFamily="34" charset="0"/>
            </a:endParaRPr>
          </a:p>
          <a:p>
            <a:pPr>
              <a:buClr>
                <a:schemeClr val="accent6"/>
              </a:buClr>
              <a:buFont typeface="Wingdings" pitchFamily="2" charset="2"/>
              <a:buChar char="Ø"/>
            </a:pPr>
            <a:r>
              <a:rPr lang="en-US" sz="2400" b="0" dirty="0" smtClean="0">
                <a:latin typeface="Arial" panose="020B0604020202020204" pitchFamily="34" charset="0"/>
                <a:cs typeface="Arial" panose="020B0604020202020204" pitchFamily="34" charset="0"/>
              </a:rPr>
              <a:t>This means pressure is lower the higher up you go into the atmosphere.</a:t>
            </a:r>
            <a:endParaRPr lang="en-US" sz="2400" dirty="0" smtClean="0">
              <a:latin typeface="Arial" panose="020B0604020202020204" pitchFamily="34" charset="0"/>
              <a:cs typeface="Arial" panose="020B0604020202020204" pitchFamily="34" charset="0"/>
            </a:endParaRPr>
          </a:p>
          <a:p>
            <a:pPr>
              <a:buClr>
                <a:schemeClr val="accent6"/>
              </a:buClr>
              <a:buFont typeface="Wingdings" pitchFamily="2" charset="2"/>
              <a:buChar char="Ø"/>
            </a:pP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093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chemeClr val="accent6"/>
                </a:solidFill>
                <a:latin typeface="Arial" panose="020B0604020202020204" pitchFamily="34" charset="0"/>
                <a:cs typeface="Arial" panose="020B0604020202020204" pitchFamily="34" charset="0"/>
              </a:rPr>
              <a:t>Pressure in the atmosphere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0"/>
            <a:ext cx="5105400" cy="4525963"/>
          </a:xfrm>
        </p:spPr>
        <p:txBody>
          <a:bodyPr/>
          <a:lstStyle/>
          <a:p>
            <a:pPr>
              <a:buClr>
                <a:schemeClr val="accent6"/>
              </a:buClr>
              <a:buFont typeface="Wingdings" pitchFamily="2" charset="2"/>
              <a:buChar char="Ø"/>
            </a:pPr>
            <a:r>
              <a:rPr lang="en-US" sz="2400" b="0" dirty="0" smtClean="0">
                <a:latin typeface="Arial" panose="020B0604020202020204" pitchFamily="34" charset="0"/>
                <a:cs typeface="Arial" panose="020B0604020202020204" pitchFamily="34" charset="0"/>
              </a:rPr>
              <a:t>At sea level, the weight of the column of air above a person is about 9,800 Newtons (2,200 pounds)!</a:t>
            </a:r>
          </a:p>
          <a:p>
            <a:pPr>
              <a:buClr>
                <a:schemeClr val="accent6"/>
              </a:buClr>
              <a:buFont typeface="Wingdings" pitchFamily="2" charset="2"/>
              <a:buChar char="Ø"/>
            </a:pPr>
            <a:endParaRPr lang="en-US" sz="2400" b="0" dirty="0" smtClean="0">
              <a:latin typeface="Arial" panose="020B0604020202020204" pitchFamily="34" charset="0"/>
              <a:cs typeface="Arial" panose="020B0604020202020204" pitchFamily="34" charset="0"/>
            </a:endParaRPr>
          </a:p>
          <a:p>
            <a:pPr>
              <a:buClr>
                <a:schemeClr val="accent6"/>
              </a:buClr>
              <a:buFont typeface="Wingdings" pitchFamily="2" charset="2"/>
              <a:buChar char="Ø"/>
            </a:pPr>
            <a:r>
              <a:rPr lang="en-US" sz="2400" b="0" dirty="0" smtClean="0">
                <a:latin typeface="Arial" panose="020B0604020202020204" pitchFamily="34" charset="0"/>
                <a:cs typeface="Arial" panose="020B0604020202020204" pitchFamily="34" charset="0"/>
              </a:rPr>
              <a:t>This is equal to the weight of a small car. </a:t>
            </a:r>
          </a:p>
          <a:p>
            <a:endParaRPr lang="en-US" dirty="0">
              <a:latin typeface="Arial" panose="020B0604020202020204" pitchFamily="34" charset="0"/>
              <a:cs typeface="Arial" panose="020B0604020202020204" pitchFamily="34" charset="0"/>
            </a:endParaRPr>
          </a:p>
        </p:txBody>
      </p:sp>
      <p:pic>
        <p:nvPicPr>
          <p:cNvPr id="4" name="Picture 5"/>
          <p:cNvPicPr>
            <a:picLocks noChangeAspect="1" noChangeArrowheads="1"/>
          </p:cNvPicPr>
          <p:nvPr/>
        </p:nvPicPr>
        <p:blipFill>
          <a:blip r:embed="rId2"/>
          <a:srcRect/>
          <a:stretch>
            <a:fillRect/>
          </a:stretch>
        </p:blipFill>
        <p:spPr bwMode="auto">
          <a:xfrm>
            <a:off x="5715000" y="1371599"/>
            <a:ext cx="3292475" cy="4871333"/>
          </a:xfrm>
          <a:prstGeom prst="rect">
            <a:avLst/>
          </a:prstGeom>
          <a:noFill/>
          <a:ln w="9525">
            <a:noFill/>
            <a:miter lim="800000"/>
            <a:headEnd/>
            <a:tailEnd/>
          </a:ln>
          <a:effectLst/>
        </p:spPr>
      </p:pic>
    </p:spTree>
    <p:extLst>
      <p:ext uri="{BB962C8B-B14F-4D97-AF65-F5344CB8AC3E}">
        <p14:creationId xmlns:p14="http://schemas.microsoft.com/office/powerpoint/2010/main" val="656777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srcRect/>
          <a:stretch>
            <a:fillRect/>
          </a:stretch>
        </p:blipFill>
        <p:spPr bwMode="auto">
          <a:xfrm>
            <a:off x="0" y="1981200"/>
            <a:ext cx="3924091" cy="4745038"/>
          </a:xfrm>
          <a:prstGeom prst="rect">
            <a:avLst/>
          </a:prstGeom>
          <a:noFill/>
          <a:ln w="9525">
            <a:noFill/>
            <a:miter lim="800000"/>
            <a:headEnd/>
            <a:tailEnd/>
          </a:ln>
          <a:effectLst/>
        </p:spPr>
      </p:pic>
      <p:sp>
        <p:nvSpPr>
          <p:cNvPr id="2" name="Title 1"/>
          <p:cNvSpPr>
            <a:spLocks noGrp="1"/>
          </p:cNvSpPr>
          <p:nvPr>
            <p:ph type="title"/>
          </p:nvPr>
        </p:nvSpPr>
        <p:spPr>
          <a:xfrm>
            <a:off x="457200" y="0"/>
            <a:ext cx="8229600" cy="1143000"/>
          </a:xfrm>
        </p:spPr>
        <p:txBody>
          <a:bodyPr>
            <a:normAutofit fontScale="90000"/>
          </a:bodyPr>
          <a:lstStyle/>
          <a:p>
            <a:r>
              <a:rPr lang="en-US" b="1" dirty="0" smtClean="0">
                <a:solidFill>
                  <a:schemeClr val="accent6"/>
                </a:solidFill>
                <a:latin typeface="Arial" panose="020B0604020202020204" pitchFamily="34" charset="0"/>
                <a:cs typeface="Arial" panose="020B0604020202020204" pitchFamily="34" charset="0"/>
              </a:rPr>
              <a:t>Pressure changes with altitude</a:t>
            </a:r>
            <a:endParaRPr lang="en-US" b="1" dirty="0">
              <a:solidFill>
                <a:schemeClr val="accent6"/>
              </a:solidFill>
              <a:latin typeface="Arial" panose="020B0604020202020204" pitchFamily="34" charset="0"/>
              <a:cs typeface="Arial" panose="020B0604020202020204" pitchFamily="34" charset="0"/>
            </a:endParaRPr>
          </a:p>
        </p:txBody>
      </p:sp>
      <p:pic>
        <p:nvPicPr>
          <p:cNvPr id="4" name="Picture 3"/>
          <p:cNvPicPr>
            <a:picLocks noChangeAspect="1" noChangeArrowheads="1"/>
          </p:cNvPicPr>
          <p:nvPr/>
        </p:nvPicPr>
        <p:blipFill>
          <a:blip r:embed="rId3"/>
          <a:srcRect l="3739" r="4067"/>
          <a:stretch>
            <a:fillRect/>
          </a:stretch>
        </p:blipFill>
        <p:spPr bwMode="auto">
          <a:xfrm>
            <a:off x="3886200" y="1524000"/>
            <a:ext cx="5181600" cy="4953000"/>
          </a:xfrm>
          <a:prstGeom prst="rect">
            <a:avLst/>
          </a:prstGeom>
          <a:noFill/>
        </p:spPr>
      </p:pic>
      <p:sp>
        <p:nvSpPr>
          <p:cNvPr id="6" name="Rectangle 5"/>
          <p:cNvSpPr/>
          <p:nvPr/>
        </p:nvSpPr>
        <p:spPr>
          <a:xfrm>
            <a:off x="914400" y="1219200"/>
            <a:ext cx="4267200" cy="1200329"/>
          </a:xfrm>
          <a:prstGeom prst="rect">
            <a:avLst/>
          </a:prstGeom>
        </p:spPr>
        <p:txBody>
          <a:bodyPr wrap="square">
            <a:spAutoFit/>
          </a:bodyPr>
          <a:lstStyle/>
          <a:p>
            <a:r>
              <a:rPr lang="en-US" sz="2400" dirty="0">
                <a:solidFill>
                  <a:srgbClr val="005BD3">
                    <a:lumMod val="75000"/>
                  </a:srgbClr>
                </a:solidFill>
                <a:latin typeface="Arial" panose="020B0604020202020204" pitchFamily="34" charset="0"/>
                <a:cs typeface="Arial" panose="020B0604020202020204" pitchFamily="34" charset="0"/>
              </a:rPr>
              <a:t>Pressure varies smoothly from the Earth's surface to the top of </a:t>
            </a:r>
            <a:r>
              <a:rPr lang="en-US" sz="2400" dirty="0" smtClean="0">
                <a:solidFill>
                  <a:srgbClr val="005BD3">
                    <a:lumMod val="75000"/>
                  </a:srgbClr>
                </a:solidFill>
                <a:latin typeface="Arial" panose="020B0604020202020204" pitchFamily="34" charset="0"/>
                <a:cs typeface="Arial" panose="020B0604020202020204" pitchFamily="34" charset="0"/>
              </a:rPr>
              <a:t>the mesosphere</a:t>
            </a:r>
            <a:r>
              <a:rPr lang="en-US" sz="2400" dirty="0">
                <a:solidFill>
                  <a:srgbClr val="005BD3">
                    <a:lumMod val="75000"/>
                  </a:srgb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7012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228600"/>
            <a:ext cx="8686800" cy="6400800"/>
          </a:xfrm>
        </p:spPr>
        <p:txBody>
          <a:bodyPr>
            <a:normAutofit/>
          </a:bodyPr>
          <a:lstStyle/>
          <a:p>
            <a:pPr algn="l"/>
            <a:r>
              <a:rPr lang="en-US" b="1" dirty="0">
                <a:latin typeface="Arial" panose="020B0604020202020204" pitchFamily="34" charset="0"/>
                <a:cs typeface="Arial" panose="020B0604020202020204" pitchFamily="34" charset="0"/>
              </a:rPr>
              <a:t>                                    </a:t>
            </a:r>
            <a:r>
              <a:rPr lang="en-US" sz="6600" b="1" dirty="0">
                <a:latin typeface="Arial" panose="020B0604020202020204" pitchFamily="34" charset="0"/>
                <a:cs typeface="Arial" panose="020B0604020202020204" pitchFamily="34" charset="0"/>
              </a:rPr>
              <a:t> </a:t>
            </a:r>
          </a:p>
          <a:p>
            <a:endParaRPr lang="en-US" sz="5400" b="1" dirty="0" smtClean="0">
              <a:solidFill>
                <a:srgbClr val="C00000"/>
              </a:solidFill>
              <a:latin typeface="Arial" panose="020B0604020202020204" pitchFamily="34" charset="0"/>
              <a:cs typeface="Arial" panose="020B0604020202020204" pitchFamily="34" charset="0"/>
            </a:endParaRPr>
          </a:p>
          <a:p>
            <a:r>
              <a:rPr lang="en-US" sz="5400" b="1" dirty="0" smtClean="0">
                <a:solidFill>
                  <a:srgbClr val="C00000"/>
                </a:solidFill>
                <a:latin typeface="Arial" panose="020B0604020202020204" pitchFamily="34" charset="0"/>
                <a:cs typeface="Arial" panose="020B0604020202020204" pitchFamily="34" charset="0"/>
              </a:rPr>
              <a:t>ENVIRONMENTAL  </a:t>
            </a:r>
            <a:r>
              <a:rPr lang="en-US" sz="5400" b="1" dirty="0">
                <a:solidFill>
                  <a:srgbClr val="C00000"/>
                </a:solidFill>
                <a:latin typeface="Arial" panose="020B0604020202020204" pitchFamily="34" charset="0"/>
                <a:cs typeface="Arial" panose="020B0604020202020204" pitchFamily="34" charset="0"/>
              </a:rPr>
              <a:t>POLLUTION</a:t>
            </a:r>
            <a:endParaRPr lang="en-US" sz="5400" dirty="0">
              <a:solidFill>
                <a:srgbClr val="C00000"/>
              </a:solidFill>
              <a:latin typeface="Arial" panose="020B0604020202020204" pitchFamily="34" charset="0"/>
              <a:cs typeface="Arial" panose="020B0604020202020204" pitchFamily="34" charset="0"/>
            </a:endParaRPr>
          </a:p>
          <a:p>
            <a:pPr algn="l"/>
            <a:endParaRPr lang="en-US" dirty="0">
              <a:solidFill>
                <a:srgbClr val="C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657" y="152400"/>
            <a:ext cx="8839200" cy="707886"/>
          </a:xfrm>
          <a:prstGeom prst="rect">
            <a:avLst/>
          </a:prstGeom>
          <a:noFill/>
        </p:spPr>
        <p:txBody>
          <a:bodyPr wrap="square" lIns="91440" tIns="45720" rIns="91440" bIns="45720">
            <a:spAutoFit/>
          </a:bodyPr>
          <a:lstStyle/>
          <a:p>
            <a:r>
              <a:rPr lang="en-US" sz="4000" dirty="0" smtClean="0">
                <a:latin typeface="Arial" panose="020B0604020202020204" pitchFamily="34" charset="0"/>
                <a:cs typeface="Arial" panose="020B0604020202020204" pitchFamily="34" charset="0"/>
              </a:rPr>
              <a:t>What is Environment?</a:t>
            </a:r>
            <a:endParaRPr lang="en-US" sz="4000" b="1" dirty="0">
              <a:ln w="17780" cmpd="sng">
                <a:solidFill>
                  <a:srgbClr val="FFFFFF"/>
                </a:solidFill>
                <a:prstDash val="solid"/>
                <a:miter lim="800000"/>
              </a:ln>
              <a:latin typeface="Arial" panose="020B0604020202020204" pitchFamily="34" charset="0"/>
              <a:cs typeface="Arial" panose="020B0604020202020204" pitchFamily="34" charset="0"/>
            </a:endParaRPr>
          </a:p>
        </p:txBody>
      </p:sp>
      <p:sp>
        <p:nvSpPr>
          <p:cNvPr id="3" name="AutoShape 4" descr="15 Fun and Interesting Park Games for Childre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385433"/>
            <a:ext cx="3041650" cy="20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110" y="4168775"/>
            <a:ext cx="21336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8275" y="4038600"/>
            <a:ext cx="2181225"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385433"/>
            <a:ext cx="24003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8561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657" y="152400"/>
            <a:ext cx="8839200" cy="707886"/>
          </a:xfrm>
          <a:prstGeom prst="rect">
            <a:avLst/>
          </a:prstGeom>
          <a:noFill/>
        </p:spPr>
        <p:txBody>
          <a:bodyPr wrap="square" lIns="91440" tIns="45720" rIns="91440" bIns="45720">
            <a:spAutoFit/>
          </a:bodyPr>
          <a:lstStyle/>
          <a:p>
            <a:r>
              <a:rPr lang="en-US" sz="4000" dirty="0">
                <a:latin typeface="Arial" panose="020B0604020202020204" pitchFamily="34" charset="0"/>
                <a:cs typeface="Arial" panose="020B0604020202020204" pitchFamily="34" charset="0"/>
              </a:rPr>
              <a:t>World country/region ranking</a:t>
            </a:r>
            <a:endParaRPr lang="en-US" sz="4000" b="1" dirty="0">
              <a:ln w="17780" cmpd="sng">
                <a:solidFill>
                  <a:srgbClr val="FFFFFF"/>
                </a:solidFill>
                <a:prstDash val="solid"/>
                <a:miter lim="800000"/>
              </a:ln>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016" y="1143000"/>
            <a:ext cx="4428984" cy="5085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294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657" y="152400"/>
            <a:ext cx="8839200" cy="707886"/>
          </a:xfrm>
          <a:prstGeom prst="rect">
            <a:avLst/>
          </a:prstGeom>
          <a:noFill/>
        </p:spPr>
        <p:txBody>
          <a:bodyPr wrap="square" lIns="91440" tIns="45720" rIns="91440" bIns="45720">
            <a:spAutoFit/>
          </a:bodyPr>
          <a:lstStyle/>
          <a:p>
            <a:r>
              <a:rPr lang="en-US" sz="4000" dirty="0" smtClean="0">
                <a:latin typeface="Arial" panose="020B0604020202020204" pitchFamily="34" charset="0"/>
                <a:cs typeface="Arial" panose="020B0604020202020204" pitchFamily="34" charset="0"/>
              </a:rPr>
              <a:t>10 </a:t>
            </a:r>
            <a:r>
              <a:rPr lang="en-US" sz="4000" dirty="0">
                <a:latin typeface="Arial" panose="020B0604020202020204" pitchFamily="34" charset="0"/>
                <a:cs typeface="Arial" panose="020B0604020202020204" pitchFamily="34" charset="0"/>
              </a:rPr>
              <a:t>Most Polluted Cities in the </a:t>
            </a:r>
            <a:r>
              <a:rPr lang="en-US" sz="4000" dirty="0" smtClean="0">
                <a:latin typeface="Arial" panose="020B0604020202020204" pitchFamily="34" charset="0"/>
                <a:cs typeface="Arial" panose="020B0604020202020204" pitchFamily="34" charset="0"/>
              </a:rPr>
              <a:t>World</a:t>
            </a:r>
            <a:endParaRPr lang="en-US" sz="4000" b="1" dirty="0">
              <a:ln w="17780" cmpd="sng">
                <a:solidFill>
                  <a:srgbClr val="FFFFFF"/>
                </a:solidFill>
                <a:prstDash val="solid"/>
                <a:miter lim="800000"/>
              </a:ln>
              <a:latin typeface="Arial" panose="020B0604020202020204" pitchFamily="34" charset="0"/>
              <a:cs typeface="Arial" panose="020B0604020202020204" pitchFamily="34" charset="0"/>
            </a:endParaRPr>
          </a:p>
        </p:txBody>
      </p:sp>
      <p:sp>
        <p:nvSpPr>
          <p:cNvPr id="5" name="Rectangle 4"/>
          <p:cNvSpPr/>
          <p:nvPr/>
        </p:nvSpPr>
        <p:spPr>
          <a:xfrm>
            <a:off x="50800" y="1546089"/>
            <a:ext cx="3991429" cy="4154984"/>
          </a:xfrm>
          <a:prstGeom prst="rect">
            <a:avLst/>
          </a:prstGeom>
          <a:noFill/>
        </p:spPr>
        <p:txBody>
          <a:bodyPr wrap="square" lIns="91440" tIns="45720" rIns="91440" bIns="45720">
            <a:spAutoFit/>
          </a:bodyPr>
          <a:lstStyle/>
          <a:p>
            <a:pPr marL="457200" indent="-457200">
              <a:buAutoNum type="arabicPeriod"/>
            </a:pPr>
            <a:r>
              <a:rPr lang="en-US" sz="2400" dirty="0" smtClean="0">
                <a:latin typeface="Arial" panose="020B0604020202020204" pitchFamily="34" charset="0"/>
                <a:cs typeface="Arial" panose="020B0604020202020204" pitchFamily="34" charset="0"/>
              </a:rPr>
              <a:t>Ghaziabad</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India</a:t>
            </a:r>
          </a:p>
          <a:p>
            <a:pPr marL="457200" indent="-457200">
              <a:buAutoNum type="arabicPeriod"/>
            </a:pP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Lahore</a:t>
            </a:r>
            <a:r>
              <a:rPr lang="en-US" sz="2400" b="1" dirty="0">
                <a:ln w="17780" cmpd="sng">
                  <a:solidFill>
                    <a:srgbClr val="FFFFFF"/>
                  </a:solidFill>
                  <a:prstDash val="solid"/>
                  <a:miter lim="800000"/>
                </a:ln>
                <a:latin typeface="Arial" panose="020B0604020202020204" pitchFamily="34" charset="0"/>
                <a:cs typeface="Arial" panose="020B0604020202020204" pitchFamily="34" charset="0"/>
              </a:rPr>
              <a:t>, </a:t>
            </a: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Pakistan</a:t>
            </a:r>
          </a:p>
          <a:p>
            <a:pPr marL="457200" indent="-457200">
              <a:buAutoNum type="arabicPeriod"/>
            </a:pP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Delhi</a:t>
            </a:r>
            <a:r>
              <a:rPr lang="en-US" sz="2400" b="1" dirty="0">
                <a:ln w="17780" cmpd="sng">
                  <a:solidFill>
                    <a:srgbClr val="FFFFFF"/>
                  </a:solidFill>
                  <a:prstDash val="solid"/>
                  <a:miter lim="800000"/>
                </a:ln>
                <a:latin typeface="Arial" panose="020B0604020202020204" pitchFamily="34" charset="0"/>
                <a:cs typeface="Arial" panose="020B0604020202020204" pitchFamily="34" charset="0"/>
              </a:rPr>
              <a:t>, </a:t>
            </a: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India</a:t>
            </a:r>
          </a:p>
          <a:p>
            <a:pPr marL="457200" indent="-457200">
              <a:buAutoNum type="arabicPeriod"/>
            </a:pPr>
            <a:r>
              <a:rPr lang="en-US" sz="2400" b="1" dirty="0" err="1" smtClean="0">
                <a:ln w="17780" cmpd="sng">
                  <a:solidFill>
                    <a:srgbClr val="FFFFFF"/>
                  </a:solidFill>
                  <a:prstDash val="solid"/>
                  <a:miter lim="800000"/>
                </a:ln>
                <a:latin typeface="Arial" panose="020B0604020202020204" pitchFamily="34" charset="0"/>
                <a:cs typeface="Arial" panose="020B0604020202020204" pitchFamily="34" charset="0"/>
              </a:rPr>
              <a:t>Lucknow</a:t>
            </a:r>
            <a:r>
              <a:rPr lang="en-US" sz="2400" b="1" dirty="0">
                <a:ln w="17780" cmpd="sng">
                  <a:solidFill>
                    <a:srgbClr val="FFFFFF"/>
                  </a:solidFill>
                  <a:prstDash val="solid"/>
                  <a:miter lim="800000"/>
                </a:ln>
                <a:latin typeface="Arial" panose="020B0604020202020204" pitchFamily="34" charset="0"/>
                <a:cs typeface="Arial" panose="020B0604020202020204" pitchFamily="34" charset="0"/>
              </a:rPr>
              <a:t>, </a:t>
            </a: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India</a:t>
            </a:r>
          </a:p>
          <a:p>
            <a:pPr marL="457200" indent="-457200">
              <a:buAutoNum type="arabicPeriod"/>
            </a:pPr>
            <a:r>
              <a:rPr lang="en-US" sz="2400" b="1" dirty="0" err="1" smtClean="0">
                <a:ln w="17780" cmpd="sng">
                  <a:solidFill>
                    <a:srgbClr val="FFFFFF"/>
                  </a:solidFill>
                  <a:prstDash val="solid"/>
                  <a:miter lim="800000"/>
                </a:ln>
                <a:latin typeface="Arial" panose="020B0604020202020204" pitchFamily="34" charset="0"/>
                <a:cs typeface="Arial" panose="020B0604020202020204" pitchFamily="34" charset="0"/>
              </a:rPr>
              <a:t>Muzaffarnagar</a:t>
            </a:r>
            <a:r>
              <a:rPr lang="en-US" sz="2400" b="1" dirty="0">
                <a:ln w="17780" cmpd="sng">
                  <a:solidFill>
                    <a:srgbClr val="FFFFFF"/>
                  </a:solidFill>
                  <a:prstDash val="solid"/>
                  <a:miter lim="800000"/>
                </a:ln>
                <a:latin typeface="Arial" panose="020B0604020202020204" pitchFamily="34" charset="0"/>
                <a:cs typeface="Arial" panose="020B0604020202020204" pitchFamily="34" charset="0"/>
              </a:rPr>
              <a:t>, </a:t>
            </a: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India</a:t>
            </a:r>
          </a:p>
          <a:p>
            <a:pPr marL="457200" indent="-457200">
              <a:buAutoNum type="arabicPeriod"/>
            </a:pP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Dhaka</a:t>
            </a:r>
            <a:r>
              <a:rPr lang="en-US" sz="2400" b="1" dirty="0">
                <a:ln w="17780" cmpd="sng">
                  <a:solidFill>
                    <a:srgbClr val="FFFFFF"/>
                  </a:solidFill>
                  <a:prstDash val="solid"/>
                  <a:miter lim="800000"/>
                </a:ln>
                <a:latin typeface="Arial" panose="020B0604020202020204" pitchFamily="34" charset="0"/>
                <a:cs typeface="Arial" panose="020B0604020202020204" pitchFamily="34" charset="0"/>
              </a:rPr>
              <a:t>, </a:t>
            </a: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Bangladesh</a:t>
            </a:r>
          </a:p>
          <a:p>
            <a:pPr marL="457200" indent="-457200">
              <a:buAutoNum type="arabicPeriod"/>
            </a:pP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Antakya</a:t>
            </a:r>
            <a:r>
              <a:rPr lang="en-US" sz="2400" b="1" dirty="0">
                <a:ln w="17780" cmpd="sng">
                  <a:solidFill>
                    <a:srgbClr val="FFFFFF"/>
                  </a:solidFill>
                  <a:prstDash val="solid"/>
                  <a:miter lim="800000"/>
                </a:ln>
                <a:latin typeface="Arial" panose="020B0604020202020204" pitchFamily="34" charset="0"/>
                <a:cs typeface="Arial" panose="020B0604020202020204" pitchFamily="34" charset="0"/>
              </a:rPr>
              <a:t>, </a:t>
            </a: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Turkey</a:t>
            </a:r>
          </a:p>
          <a:p>
            <a:pPr marL="457200" indent="-457200">
              <a:buAutoNum type="arabicPeriod"/>
            </a:pPr>
            <a:r>
              <a:rPr lang="en-US" sz="2400" b="1" dirty="0" err="1" smtClean="0">
                <a:ln w="17780" cmpd="sng">
                  <a:solidFill>
                    <a:srgbClr val="FFFFFF"/>
                  </a:solidFill>
                  <a:prstDash val="solid"/>
                  <a:miter lim="800000"/>
                </a:ln>
                <a:latin typeface="Arial" panose="020B0604020202020204" pitchFamily="34" charset="0"/>
                <a:cs typeface="Arial" panose="020B0604020202020204" pitchFamily="34" charset="0"/>
              </a:rPr>
              <a:t>Hapur</a:t>
            </a:r>
            <a:r>
              <a:rPr lang="en-US" sz="2400" b="1" dirty="0">
                <a:ln w="17780" cmpd="sng">
                  <a:solidFill>
                    <a:srgbClr val="FFFFFF"/>
                  </a:solidFill>
                  <a:prstDash val="solid"/>
                  <a:miter lim="800000"/>
                </a:ln>
                <a:latin typeface="Arial" panose="020B0604020202020204" pitchFamily="34" charset="0"/>
                <a:cs typeface="Arial" panose="020B0604020202020204" pitchFamily="34" charset="0"/>
              </a:rPr>
              <a:t>, </a:t>
            </a: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India</a:t>
            </a:r>
          </a:p>
          <a:p>
            <a:pPr marL="457200" indent="-457200">
              <a:buAutoNum type="arabicPeriod"/>
            </a:pP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Peshawar</a:t>
            </a:r>
            <a:r>
              <a:rPr lang="en-US" sz="2400" b="1" dirty="0">
                <a:ln w="17780" cmpd="sng">
                  <a:solidFill>
                    <a:srgbClr val="FFFFFF"/>
                  </a:solidFill>
                  <a:prstDash val="solid"/>
                  <a:miter lim="800000"/>
                </a:ln>
                <a:latin typeface="Arial" panose="020B0604020202020204" pitchFamily="34" charset="0"/>
                <a:cs typeface="Arial" panose="020B0604020202020204" pitchFamily="34" charset="0"/>
              </a:rPr>
              <a:t>, </a:t>
            </a: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Pakistan</a:t>
            </a:r>
          </a:p>
          <a:p>
            <a:pPr marL="457200" indent="-457200">
              <a:buAutoNum type="arabicPeriod"/>
            </a:pP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Kampala</a:t>
            </a:r>
            <a:r>
              <a:rPr lang="en-US" sz="2400" b="1" dirty="0">
                <a:ln w="17780" cmpd="sng">
                  <a:solidFill>
                    <a:srgbClr val="FFFFFF"/>
                  </a:solidFill>
                  <a:prstDash val="solid"/>
                  <a:miter lim="800000"/>
                </a:ln>
                <a:latin typeface="Arial" panose="020B0604020202020204" pitchFamily="34" charset="0"/>
                <a:cs typeface="Arial" panose="020B0604020202020204" pitchFamily="34" charset="0"/>
              </a:rPr>
              <a:t>, </a:t>
            </a:r>
            <a:r>
              <a:rPr lang="en-US" sz="2400" b="1" dirty="0" smtClean="0">
                <a:ln w="17780" cmpd="sng">
                  <a:solidFill>
                    <a:srgbClr val="FFFFFF"/>
                  </a:solidFill>
                  <a:prstDash val="solid"/>
                  <a:miter lim="800000"/>
                </a:ln>
                <a:latin typeface="Arial" panose="020B0604020202020204" pitchFamily="34" charset="0"/>
                <a:cs typeface="Arial" panose="020B0604020202020204" pitchFamily="34" charset="0"/>
              </a:rPr>
              <a:t>Uganda</a:t>
            </a:r>
          </a:p>
          <a:p>
            <a:endParaRPr lang="en-US" sz="2400" b="1" dirty="0">
              <a:ln w="17780" cmpd="sng">
                <a:solidFill>
                  <a:srgbClr val="FFFFFF"/>
                </a:solidFill>
                <a:prstDash val="solid"/>
                <a:miter lim="800000"/>
              </a:ln>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695" y="1219200"/>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895" y="1219200"/>
            <a:ext cx="26670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307" y="5062373"/>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182" y="3200400"/>
            <a:ext cx="28575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4377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6400800"/>
          </a:xfrm>
        </p:spPr>
        <p:txBody>
          <a:bodyPr/>
          <a:lstStyle/>
          <a:p>
            <a:pPr>
              <a:buNone/>
            </a:pPr>
            <a:r>
              <a:rPr lang="en-US" sz="4400" b="1" dirty="0">
                <a:solidFill>
                  <a:srgbClr val="FF0000"/>
                </a:solidFill>
                <a:latin typeface="Arial" panose="020B0604020202020204" pitchFamily="34" charset="0"/>
                <a:cs typeface="Arial" panose="020B0604020202020204" pitchFamily="34" charset="0"/>
              </a:rPr>
              <a:t>POLLUTION</a:t>
            </a:r>
          </a:p>
          <a:p>
            <a:pPr>
              <a:buNone/>
            </a:pPr>
            <a:r>
              <a:rPr lang="en-US" sz="4400" dirty="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Any act that </a:t>
            </a:r>
          </a:p>
          <a:p>
            <a:pPr>
              <a:buNone/>
            </a:pP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      1</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Contaminate the </a:t>
            </a:r>
            <a:r>
              <a:rPr lang="en-US" sz="2800" dirty="0">
                <a:latin typeface="Arial" panose="020B0604020202020204" pitchFamily="34" charset="0"/>
                <a:cs typeface="Arial" panose="020B0604020202020204" pitchFamily="34" charset="0"/>
              </a:rPr>
              <a:t>environment</a:t>
            </a:r>
          </a:p>
          <a:p>
            <a:pPr>
              <a:buNone/>
            </a:pPr>
            <a:r>
              <a:rPr lang="en-US" sz="2800" dirty="0">
                <a:latin typeface="Arial" panose="020B0604020202020204" pitchFamily="34" charset="0"/>
                <a:cs typeface="Arial" panose="020B0604020202020204" pitchFamily="34" charset="0"/>
              </a:rPr>
              <a:t>       2. </a:t>
            </a:r>
            <a:r>
              <a:rPr lang="en-US" sz="2800" dirty="0" smtClean="0">
                <a:latin typeface="Arial" panose="020B0604020202020204" pitchFamily="34" charset="0"/>
                <a:cs typeface="Arial" panose="020B0604020202020204" pitchFamily="34" charset="0"/>
              </a:rPr>
              <a:t>Alters the surroundings unwantedly </a:t>
            </a:r>
            <a:endParaRPr lang="en-US" sz="2800" dirty="0">
              <a:latin typeface="Arial" panose="020B0604020202020204" pitchFamily="34" charset="0"/>
              <a:cs typeface="Arial" panose="020B0604020202020204" pitchFamily="34" charset="0"/>
            </a:endParaRPr>
          </a:p>
          <a:p>
            <a:pPr>
              <a:buNone/>
            </a:pPr>
            <a:r>
              <a:rPr lang="en-US" sz="2800" dirty="0">
                <a:latin typeface="Arial" panose="020B0604020202020204" pitchFamily="34" charset="0"/>
                <a:cs typeface="Arial" panose="020B0604020202020204" pitchFamily="34" charset="0"/>
              </a:rPr>
              <a:t>       3. </a:t>
            </a:r>
            <a:r>
              <a:rPr lang="en-US" sz="2800" dirty="0" smtClean="0">
                <a:latin typeface="Arial" panose="020B0604020202020204" pitchFamily="34" charset="0"/>
                <a:cs typeface="Arial" panose="020B0604020202020204" pitchFamily="34" charset="0"/>
              </a:rPr>
              <a:t>Decreases </a:t>
            </a:r>
            <a:r>
              <a:rPr lang="en-US" sz="2800" dirty="0">
                <a:latin typeface="Arial" panose="020B0604020202020204" pitchFamily="34" charset="0"/>
                <a:cs typeface="Arial" panose="020B0604020202020204" pitchFamily="34" charset="0"/>
              </a:rPr>
              <a:t>the quality of </a:t>
            </a:r>
            <a:r>
              <a:rPr lang="en-US" sz="2800" dirty="0" smtClean="0">
                <a:latin typeface="Arial" panose="020B0604020202020204" pitchFamily="34" charset="0"/>
                <a:cs typeface="Arial" panose="020B0604020202020204" pitchFamily="34" charset="0"/>
              </a:rPr>
              <a:t>air, </a:t>
            </a:r>
            <a:r>
              <a:rPr lang="en-US" sz="2800" dirty="0">
                <a:latin typeface="Arial" panose="020B0604020202020204" pitchFamily="34" charset="0"/>
                <a:cs typeface="Arial" panose="020B0604020202020204" pitchFamily="34" charset="0"/>
              </a:rPr>
              <a:t>water and </a:t>
            </a:r>
            <a:r>
              <a:rPr lang="en-US" sz="2800" dirty="0" smtClean="0">
                <a:latin typeface="Arial" panose="020B0604020202020204" pitchFamily="34" charset="0"/>
                <a:cs typeface="Arial" panose="020B0604020202020204" pitchFamily="34" charset="0"/>
              </a:rPr>
              <a:t>soil</a:t>
            </a:r>
            <a:endParaRPr lang="en-US" sz="2800" dirty="0">
              <a:latin typeface="Arial" panose="020B0604020202020204" pitchFamily="34" charset="0"/>
              <a:cs typeface="Arial" panose="020B0604020202020204" pitchFamily="34" charset="0"/>
            </a:endParaRPr>
          </a:p>
          <a:p>
            <a:pPr>
              <a:buNone/>
            </a:pPr>
            <a:r>
              <a:rPr lang="en-US" sz="2800" dirty="0">
                <a:latin typeface="Arial" panose="020B0604020202020204" pitchFamily="34" charset="0"/>
                <a:cs typeface="Arial" panose="020B0604020202020204" pitchFamily="34" charset="0"/>
              </a:rPr>
              <a:t>       4. A</a:t>
            </a:r>
            <a:r>
              <a:rPr lang="en-US" sz="2800" dirty="0" smtClean="0">
                <a:latin typeface="Arial" panose="020B0604020202020204" pitchFamily="34" charset="0"/>
                <a:cs typeface="Arial" panose="020B0604020202020204" pitchFamily="34" charset="0"/>
              </a:rPr>
              <a:t>ffects </a:t>
            </a:r>
            <a:r>
              <a:rPr lang="en-US" sz="2800" dirty="0">
                <a:latin typeface="Arial" panose="020B0604020202020204" pitchFamily="34" charset="0"/>
                <a:cs typeface="Arial" panose="020B0604020202020204" pitchFamily="34" charset="0"/>
              </a:rPr>
              <a:t>the health of human, animals and  	</a:t>
            </a:r>
            <a:r>
              <a:rPr lang="en-US" sz="2800" dirty="0" smtClean="0">
                <a:latin typeface="Arial" panose="020B0604020202020204" pitchFamily="34" charset="0"/>
                <a:cs typeface="Arial" panose="020B0604020202020204" pitchFamily="34" charset="0"/>
              </a:rPr>
              <a:t>plants</a:t>
            </a:r>
          </a:p>
          <a:p>
            <a:pPr>
              <a:buNone/>
            </a:pPr>
            <a:endParaRPr lang="en-US" sz="2800" b="1" dirty="0">
              <a:solidFill>
                <a:srgbClr val="FF0000"/>
              </a:solidFill>
              <a:latin typeface="Arial" panose="020B0604020202020204" pitchFamily="34" charset="0"/>
              <a:cs typeface="Arial" panose="020B0604020202020204" pitchFamily="34" charset="0"/>
            </a:endParaRPr>
          </a:p>
          <a:p>
            <a:pPr>
              <a:buNone/>
            </a:pPr>
            <a:r>
              <a:rPr lang="en-US" sz="4000" b="1" dirty="0">
                <a:solidFill>
                  <a:srgbClr val="FF0000"/>
                </a:solidFill>
                <a:latin typeface="Arial" panose="020B0604020202020204" pitchFamily="34" charset="0"/>
                <a:cs typeface="Arial" panose="020B0604020202020204" pitchFamily="34" charset="0"/>
              </a:rPr>
              <a:t>POLLUTANTS</a:t>
            </a:r>
          </a:p>
          <a:p>
            <a:pPr>
              <a:buNone/>
            </a:pPr>
            <a:r>
              <a:rPr lang="en-US"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The  material which causes Pollution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28600" y="228600"/>
            <a:ext cx="8763000" cy="6400800"/>
          </a:xfrm>
        </p:spPr>
        <p:txBody>
          <a:bodyPr>
            <a:normAutofit/>
          </a:bodyPr>
          <a:lstStyle/>
          <a:p>
            <a:pPr>
              <a:buNone/>
            </a:pPr>
            <a:r>
              <a:rPr lang="en-US" sz="4400" b="1" dirty="0" smtClean="0">
                <a:solidFill>
                  <a:srgbClr val="FF0000"/>
                </a:solidFill>
                <a:latin typeface="Arial" panose="020B0604020202020204" pitchFamily="34" charset="0"/>
                <a:cs typeface="Arial" panose="020B0604020202020204" pitchFamily="34" charset="0"/>
              </a:rPr>
              <a:t>CAUSES FOR POLLUTION</a:t>
            </a:r>
            <a:endParaRPr lang="en-US" sz="4400" b="1" dirty="0">
              <a:solidFill>
                <a:srgbClr val="FF0000"/>
              </a:solidFill>
              <a:latin typeface="Arial" panose="020B0604020202020204" pitchFamily="34" charset="0"/>
              <a:cs typeface="Arial" panose="020B0604020202020204" pitchFamily="34" charset="0"/>
            </a:endParaRPr>
          </a:p>
          <a:p>
            <a:pPr>
              <a:buNone/>
            </a:pPr>
            <a:r>
              <a:rPr lang="en-US" sz="44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 </a:t>
            </a:r>
            <a:r>
              <a:rPr lang="en-US" dirty="0" smtClean="0">
                <a:latin typeface="Arial" panose="020B0604020202020204" pitchFamily="34" charset="0"/>
                <a:cs typeface="Arial" panose="020B0604020202020204" pitchFamily="34" charset="0"/>
              </a:rPr>
              <a:t>Tremendous uncontrolled growth of   </a:t>
            </a: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human populations. </a:t>
            </a:r>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2. Rapid industrialization</a:t>
            </a:r>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3. Rapid urbanization</a:t>
            </a:r>
          </a:p>
          <a:p>
            <a:pPr>
              <a:buNone/>
            </a:pPr>
            <a:r>
              <a:rPr lang="en-US" dirty="0" smtClean="0">
                <a:latin typeface="Arial" panose="020B0604020202020204" pitchFamily="34" charset="0"/>
                <a:cs typeface="Arial" panose="020B0604020202020204" pitchFamily="34" charset="0"/>
              </a:rPr>
              <a:t>       4. Deforestation</a:t>
            </a: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5. Radio activities</a:t>
            </a:r>
          </a:p>
          <a:p>
            <a:pPr>
              <a:buNone/>
            </a:pPr>
            <a:endParaRPr lang="en-US" sz="4000" b="1"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474320" y="3973680"/>
              <a:ext cx="360" cy="360"/>
            </p14:xfrm>
          </p:contentPart>
        </mc:Choice>
        <mc:Fallback xmlns="">
          <p:pic>
            <p:nvPicPr>
              <p:cNvPr id="2" name="Ink 1"/>
              <p:cNvPicPr/>
              <p:nvPr/>
            </p:nvPicPr>
            <p:blipFill>
              <a:blip r:embed="rId3"/>
              <a:stretch>
                <a:fillRect/>
              </a:stretch>
            </p:blipFill>
            <p:spPr>
              <a:xfrm>
                <a:off x="7464960" y="3964320"/>
                <a:ext cx="19080" cy="19080"/>
              </a:xfrm>
              <a:prstGeom prst="rect">
                <a:avLst/>
              </a:prstGeom>
            </p:spPr>
          </p:pic>
        </mc:Fallback>
      </mc:AlternateContent>
    </p:spTree>
    <p:extLst>
      <p:ext uri="{BB962C8B-B14F-4D97-AF65-F5344CB8AC3E}">
        <p14:creationId xmlns:p14="http://schemas.microsoft.com/office/powerpoint/2010/main" val="1824144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77000"/>
          </a:xfrm>
        </p:spPr>
        <p:txBody>
          <a:bodyPr>
            <a:normAutofit fontScale="92500" lnSpcReduction="20000"/>
          </a:bodyPr>
          <a:lstStyle/>
          <a:p>
            <a:pPr>
              <a:buNone/>
            </a:pPr>
            <a:r>
              <a:rPr lang="en-US" sz="4400" b="1" dirty="0">
                <a:solidFill>
                  <a:srgbClr val="FF0000"/>
                </a:solidFill>
                <a:latin typeface="Arial" panose="020B0604020202020204" pitchFamily="34" charset="0"/>
                <a:cs typeface="Arial" panose="020B0604020202020204" pitchFamily="34" charset="0"/>
              </a:rPr>
              <a:t>Types of pollutants</a:t>
            </a:r>
          </a:p>
          <a:p>
            <a:pPr>
              <a:buNone/>
            </a:pPr>
            <a:r>
              <a:rPr lang="en-US" b="1" dirty="0">
                <a:latin typeface="Arial" panose="020B0604020202020204" pitchFamily="34" charset="0"/>
                <a:cs typeface="Arial" panose="020B0604020202020204" pitchFamily="34" charset="0"/>
              </a:rPr>
              <a:t>   </a:t>
            </a:r>
            <a:r>
              <a:rPr lang="en-US" b="1" dirty="0">
                <a:solidFill>
                  <a:srgbClr val="002060"/>
                </a:solidFill>
                <a:latin typeface="Arial" panose="020B0604020202020204" pitchFamily="34" charset="0"/>
                <a:cs typeface="Arial" panose="020B0604020202020204" pitchFamily="34" charset="0"/>
              </a:rPr>
              <a:t>  </a:t>
            </a:r>
            <a:r>
              <a:rPr lang="en-US" sz="2800" b="1" dirty="0">
                <a:solidFill>
                  <a:srgbClr val="002060"/>
                </a:solidFill>
                <a:latin typeface="Arial" panose="020B0604020202020204" pitchFamily="34" charset="0"/>
                <a:cs typeface="Arial" panose="020B0604020202020204" pitchFamily="34" charset="0"/>
              </a:rPr>
              <a:t>Biodegradable pollutants</a:t>
            </a:r>
            <a:endParaRPr lang="en-US" sz="2800" dirty="0">
              <a:solidFill>
                <a:srgbClr val="002060"/>
              </a:solidFill>
              <a:latin typeface="Arial" panose="020B0604020202020204" pitchFamily="34" charset="0"/>
              <a:cs typeface="Arial" panose="020B0604020202020204" pitchFamily="34" charset="0"/>
            </a:endParaRPr>
          </a:p>
          <a:p>
            <a:pPr marL="514350" indent="-514350">
              <a:buNone/>
            </a:pPr>
            <a:r>
              <a:rPr lang="en-US" sz="2800" b="1" dirty="0">
                <a:solidFill>
                  <a:srgbClr val="002060"/>
                </a:solidFill>
                <a:latin typeface="Arial" panose="020B0604020202020204" pitchFamily="34" charset="0"/>
                <a:cs typeface="Arial" panose="020B0604020202020204" pitchFamily="34" charset="0"/>
              </a:rPr>
              <a:t>     Non- Biodegradable </a:t>
            </a:r>
            <a:r>
              <a:rPr lang="en-US" sz="2800" b="1" dirty="0" smtClean="0">
                <a:solidFill>
                  <a:srgbClr val="002060"/>
                </a:solidFill>
                <a:latin typeface="Arial" panose="020B0604020202020204" pitchFamily="34" charset="0"/>
                <a:cs typeface="Arial" panose="020B0604020202020204" pitchFamily="34" charset="0"/>
              </a:rPr>
              <a:t>pollutants</a:t>
            </a:r>
          </a:p>
          <a:p>
            <a:pPr marL="514350" indent="-514350">
              <a:buNone/>
            </a:pPr>
            <a:endParaRPr lang="en-US" sz="2800" dirty="0">
              <a:latin typeface="Arial" panose="020B0604020202020204" pitchFamily="34" charset="0"/>
              <a:cs typeface="Arial" panose="020B0604020202020204" pitchFamily="34" charset="0"/>
            </a:endParaRPr>
          </a:p>
          <a:p>
            <a:pPr>
              <a:buNone/>
            </a:pPr>
            <a:r>
              <a:rPr lang="en-US" sz="2600" b="1" dirty="0">
                <a:solidFill>
                  <a:schemeClr val="accent2">
                    <a:lumMod val="75000"/>
                  </a:schemeClr>
                </a:solidFill>
                <a:latin typeface="Arial" panose="020B0604020202020204" pitchFamily="34" charset="0"/>
                <a:cs typeface="Arial" panose="020B0604020202020204" pitchFamily="34" charset="0"/>
              </a:rPr>
              <a:t>1.Biodegradable </a:t>
            </a:r>
            <a:r>
              <a:rPr lang="en-US" sz="2600" b="1" dirty="0" smtClean="0">
                <a:solidFill>
                  <a:schemeClr val="accent2">
                    <a:lumMod val="75000"/>
                  </a:schemeClr>
                </a:solidFill>
                <a:latin typeface="Arial" panose="020B0604020202020204" pitchFamily="34" charset="0"/>
                <a:cs typeface="Arial" panose="020B0604020202020204" pitchFamily="34" charset="0"/>
              </a:rPr>
              <a:t>pollutants</a:t>
            </a:r>
            <a:endParaRPr lang="en-US" sz="2600" dirty="0">
              <a:solidFill>
                <a:schemeClr val="accent2">
                  <a:lumMod val="75000"/>
                </a:schemeClr>
              </a:solidFill>
              <a:latin typeface="Arial" panose="020B0604020202020204" pitchFamily="34" charset="0"/>
              <a:cs typeface="Arial" panose="020B0604020202020204" pitchFamily="34" charset="0"/>
            </a:endParaRPr>
          </a:p>
          <a:p>
            <a:pPr algn="just">
              <a:buNone/>
            </a:pPr>
            <a:r>
              <a:rPr lang="en-US" sz="2600" dirty="0">
                <a:latin typeface="Arial" panose="020B0604020202020204" pitchFamily="34" charset="0"/>
                <a:cs typeface="Arial" panose="020B0604020202020204" pitchFamily="34" charset="0"/>
              </a:rPr>
              <a:t>  </a:t>
            </a:r>
            <a:r>
              <a:rPr lang="en-US" sz="2600" dirty="0" smtClean="0">
                <a:latin typeface="Arial" panose="020B0604020202020204" pitchFamily="34" charset="0"/>
                <a:cs typeface="Arial" panose="020B0604020202020204" pitchFamily="34" charset="0"/>
              </a:rPr>
              <a:t>   They decompose rapidly by the natural process into simpler, harmless, substances in due course of time (by the action of micro-organisms like certain bacteria) Like, Domestic wastes (garbage), urine, sewage, agriculture residues, paper, wood</a:t>
            </a:r>
          </a:p>
          <a:p>
            <a:pPr algn="just">
              <a:buNone/>
            </a:pPr>
            <a:endParaRPr lang="en-US" sz="2600" dirty="0" smtClean="0">
              <a:latin typeface="Arial" panose="020B0604020202020204" pitchFamily="34" charset="0"/>
              <a:cs typeface="Arial" panose="020B0604020202020204" pitchFamily="34" charset="0"/>
            </a:endParaRPr>
          </a:p>
          <a:p>
            <a:pPr>
              <a:buNone/>
            </a:pPr>
            <a:r>
              <a:rPr lang="en-US" sz="2600" b="1" dirty="0" smtClean="0">
                <a:solidFill>
                  <a:schemeClr val="accent2">
                    <a:lumMod val="75000"/>
                  </a:schemeClr>
                </a:solidFill>
                <a:latin typeface="Arial" panose="020B0604020202020204" pitchFamily="34" charset="0"/>
                <a:cs typeface="Arial" panose="020B0604020202020204" pitchFamily="34" charset="0"/>
              </a:rPr>
              <a:t>2. Non- Biodegradable pollutants</a:t>
            </a:r>
            <a:endParaRPr lang="en-US" sz="2600" dirty="0" smtClean="0">
              <a:solidFill>
                <a:schemeClr val="accent2">
                  <a:lumMod val="75000"/>
                </a:schemeClr>
              </a:solidFill>
              <a:latin typeface="Arial" panose="020B0604020202020204" pitchFamily="34" charset="0"/>
              <a:cs typeface="Arial" panose="020B0604020202020204" pitchFamily="34" charset="0"/>
            </a:endParaRPr>
          </a:p>
          <a:p>
            <a:pPr algn="just">
              <a:buNone/>
            </a:pPr>
            <a:r>
              <a:rPr lang="en-US" sz="2600" dirty="0" smtClean="0">
                <a:latin typeface="Arial" panose="020B0604020202020204" pitchFamily="34" charset="0"/>
                <a:cs typeface="Arial" panose="020B0604020202020204" pitchFamily="34" charset="0"/>
              </a:rPr>
              <a:t>     They </a:t>
            </a:r>
            <a:r>
              <a:rPr lang="en-US" sz="2600" dirty="0">
                <a:latin typeface="Arial" panose="020B0604020202020204" pitchFamily="34" charset="0"/>
                <a:cs typeface="Arial" panose="020B0604020202020204" pitchFamily="34" charset="0"/>
              </a:rPr>
              <a:t>do not decompose rapidly by the </a:t>
            </a:r>
            <a:r>
              <a:rPr lang="en-US" sz="2600" dirty="0" smtClean="0">
                <a:latin typeface="Arial" panose="020B0604020202020204" pitchFamily="34" charset="0"/>
                <a:cs typeface="Arial" panose="020B0604020202020204" pitchFamily="34" charset="0"/>
              </a:rPr>
              <a:t>natural process into simpler</a:t>
            </a:r>
            <a:r>
              <a:rPr lang="en-US" sz="2600" dirty="0">
                <a:latin typeface="Arial" panose="020B0604020202020204" pitchFamily="34" charset="0"/>
                <a:cs typeface="Arial" panose="020B0604020202020204" pitchFamily="34" charset="0"/>
              </a:rPr>
              <a:t>, harmless substances in </a:t>
            </a:r>
            <a:r>
              <a:rPr lang="en-US" sz="2600" dirty="0" smtClean="0">
                <a:latin typeface="Arial" panose="020B0604020202020204" pitchFamily="34" charset="0"/>
                <a:cs typeface="Arial" panose="020B0604020202020204" pitchFamily="34" charset="0"/>
              </a:rPr>
              <a:t>nature. </a:t>
            </a:r>
            <a:r>
              <a:rPr lang="en-US" sz="2600" dirty="0">
                <a:latin typeface="Arial" panose="020B0604020202020204" pitchFamily="34" charset="0"/>
                <a:cs typeface="Arial" panose="020B0604020202020204" pitchFamily="34" charset="0"/>
              </a:rPr>
              <a:t> </a:t>
            </a:r>
            <a:r>
              <a:rPr lang="en-US" sz="2600" dirty="0" smtClean="0">
                <a:latin typeface="Arial" panose="020B0604020202020204" pitchFamily="34" charset="0"/>
                <a:cs typeface="Arial" panose="020B0604020202020204" pitchFamily="34" charset="0"/>
              </a:rPr>
              <a:t>Like plastics, polythene bags, insecticides, pesticides, mercury, lead, arsenic.</a:t>
            </a:r>
            <a:endParaRPr lang="en-US" sz="2600" dirty="0">
              <a:latin typeface="Arial" panose="020B0604020202020204" pitchFamily="34" charset="0"/>
              <a:cs typeface="Arial" panose="020B0604020202020204" pitchFamily="34" charset="0"/>
            </a:endParaRPr>
          </a:p>
          <a:p>
            <a:pPr algn="just">
              <a:buNone/>
            </a:pPr>
            <a:r>
              <a:rPr lang="en-US" sz="2600" dirty="0">
                <a:latin typeface="Arial" panose="020B0604020202020204" pitchFamily="34" charset="0"/>
                <a:cs typeface="Arial" panose="020B0604020202020204" pitchFamily="34" charset="0"/>
              </a:rPr>
              <a:t>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50240" y="1223280"/>
              <a:ext cx="7813800" cy="4661640"/>
            </p14:xfrm>
          </p:contentPart>
        </mc:Choice>
        <mc:Fallback xmlns="">
          <p:pic>
            <p:nvPicPr>
              <p:cNvPr id="2" name="Ink 1"/>
              <p:cNvPicPr/>
              <p:nvPr/>
            </p:nvPicPr>
            <p:blipFill>
              <a:blip r:embed="rId3"/>
              <a:stretch>
                <a:fillRect/>
              </a:stretch>
            </p:blipFill>
            <p:spPr>
              <a:xfrm>
                <a:off x="740880" y="1213920"/>
                <a:ext cx="7832520" cy="4680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77000"/>
          </a:xfrm>
        </p:spPr>
        <p:txBody>
          <a:bodyPr>
            <a:normAutofit/>
          </a:bodyPr>
          <a:lstStyle/>
          <a:p>
            <a:pPr>
              <a:buNone/>
            </a:pPr>
            <a:r>
              <a:rPr lang="en-US" sz="4000" b="1" dirty="0">
                <a:solidFill>
                  <a:srgbClr val="3333FF"/>
                </a:solidFill>
                <a:latin typeface="Arial" panose="020B0604020202020204" pitchFamily="34" charset="0"/>
                <a:cs typeface="Arial" panose="020B0604020202020204" pitchFamily="34" charset="0"/>
              </a:rPr>
              <a:t>Classification of </a:t>
            </a:r>
            <a:r>
              <a:rPr lang="en-US" sz="4000" b="1" dirty="0" smtClean="0">
                <a:solidFill>
                  <a:srgbClr val="3333FF"/>
                </a:solidFill>
                <a:latin typeface="Arial" panose="020B0604020202020204" pitchFamily="34" charset="0"/>
                <a:cs typeface="Arial" panose="020B0604020202020204" pitchFamily="34" charset="0"/>
              </a:rPr>
              <a:t>Pollution</a:t>
            </a:r>
          </a:p>
          <a:p>
            <a:pPr>
              <a:buNone/>
            </a:pPr>
            <a:endParaRPr lang="en-US" sz="4000" dirty="0">
              <a:solidFill>
                <a:srgbClr val="3333FF"/>
              </a:solidFill>
              <a:latin typeface="Arial" panose="020B0604020202020204" pitchFamily="34" charset="0"/>
              <a:cs typeface="Arial" panose="020B0604020202020204" pitchFamily="34" charset="0"/>
            </a:endParaRPr>
          </a:p>
          <a:p>
            <a:pPr lvl="0"/>
            <a:r>
              <a:rPr lang="en-US" sz="2800" b="1" dirty="0">
                <a:solidFill>
                  <a:srgbClr val="FF0000"/>
                </a:solidFill>
                <a:latin typeface="Arial" panose="020B0604020202020204" pitchFamily="34" charset="0"/>
                <a:cs typeface="Arial" panose="020B0604020202020204" pitchFamily="34" charset="0"/>
              </a:rPr>
              <a:t>Air pollution</a:t>
            </a:r>
          </a:p>
          <a:p>
            <a:pPr lvl="0"/>
            <a:r>
              <a:rPr lang="en-US" sz="2800" b="1" dirty="0">
                <a:solidFill>
                  <a:schemeClr val="accent3">
                    <a:lumMod val="50000"/>
                  </a:schemeClr>
                </a:solidFill>
                <a:latin typeface="Arial" panose="020B0604020202020204" pitchFamily="34" charset="0"/>
                <a:cs typeface="Arial" panose="020B0604020202020204" pitchFamily="34" charset="0"/>
              </a:rPr>
              <a:t>Water pollution</a:t>
            </a:r>
          </a:p>
          <a:p>
            <a:pPr lvl="0"/>
            <a:r>
              <a:rPr lang="en-US" sz="2800" b="1" dirty="0">
                <a:solidFill>
                  <a:srgbClr val="FF0066"/>
                </a:solidFill>
                <a:latin typeface="Arial" panose="020B0604020202020204" pitchFamily="34" charset="0"/>
                <a:cs typeface="Arial" panose="020B0604020202020204" pitchFamily="34" charset="0"/>
              </a:rPr>
              <a:t>Soil pollution </a:t>
            </a:r>
          </a:p>
          <a:p>
            <a:pPr lvl="0"/>
            <a:r>
              <a:rPr lang="en-US" sz="2800" b="1" dirty="0">
                <a:solidFill>
                  <a:srgbClr val="C00000"/>
                </a:solidFill>
                <a:latin typeface="Arial" panose="020B0604020202020204" pitchFamily="34" charset="0"/>
                <a:cs typeface="Arial" panose="020B0604020202020204" pitchFamily="34" charset="0"/>
              </a:rPr>
              <a:t>Marine pollution</a:t>
            </a:r>
          </a:p>
          <a:p>
            <a:pPr lvl="0"/>
            <a:r>
              <a:rPr lang="en-US" sz="2800" b="1" dirty="0">
                <a:solidFill>
                  <a:schemeClr val="tx1">
                    <a:lumMod val="95000"/>
                    <a:lumOff val="5000"/>
                  </a:schemeClr>
                </a:solidFill>
                <a:latin typeface="Arial" panose="020B0604020202020204" pitchFamily="34" charset="0"/>
                <a:cs typeface="Arial" panose="020B0604020202020204" pitchFamily="34" charset="0"/>
              </a:rPr>
              <a:t>Noise pollution</a:t>
            </a:r>
          </a:p>
          <a:p>
            <a:pPr lvl="0"/>
            <a:r>
              <a:rPr lang="en-US" sz="2800" b="1" dirty="0">
                <a:solidFill>
                  <a:srgbClr val="7030A0"/>
                </a:solidFill>
                <a:latin typeface="Arial" panose="020B0604020202020204" pitchFamily="34" charset="0"/>
                <a:cs typeface="Arial" panose="020B0604020202020204" pitchFamily="34" charset="0"/>
              </a:rPr>
              <a:t>Thermal pollution</a:t>
            </a:r>
          </a:p>
          <a:p>
            <a:pPr lvl="0"/>
            <a:r>
              <a:rPr lang="en-US" sz="2800" b="1" dirty="0">
                <a:solidFill>
                  <a:schemeClr val="accent6">
                    <a:lumMod val="50000"/>
                  </a:schemeClr>
                </a:solidFill>
                <a:latin typeface="Arial" panose="020B0604020202020204" pitchFamily="34" charset="0"/>
                <a:cs typeface="Arial" panose="020B0604020202020204" pitchFamily="34" charset="0"/>
              </a:rPr>
              <a:t>Nuclear hazards</a:t>
            </a:r>
          </a:p>
          <a:p>
            <a:pPr>
              <a:buNone/>
            </a:pPr>
            <a:r>
              <a:rPr lang="en-US" b="1" dirty="0">
                <a:solidFill>
                  <a:schemeClr val="accent6">
                    <a:lumMod val="50000"/>
                  </a:schemeClr>
                </a:solidFill>
                <a:latin typeface="Arial" panose="020B0604020202020204" pitchFamily="34" charset="0"/>
                <a:cs typeface="Arial" panose="020B0604020202020204" pitchFamily="34" charset="0"/>
              </a:rPr>
              <a:t> </a:t>
            </a:r>
          </a:p>
          <a:p>
            <a:endParaRPr lang="en-US" b="1" dirty="0">
              <a:solidFill>
                <a:schemeClr val="accent6">
                  <a:lumMod val="50000"/>
                </a:schemeClr>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42960" y="821520"/>
              <a:ext cx="5019120" cy="4492080"/>
            </p14:xfrm>
          </p:contentPart>
        </mc:Choice>
        <mc:Fallback xmlns="">
          <p:pic>
            <p:nvPicPr>
              <p:cNvPr id="2" name="Ink 1"/>
              <p:cNvPicPr/>
              <p:nvPr/>
            </p:nvPicPr>
            <p:blipFill>
              <a:blip r:embed="rId3"/>
              <a:stretch>
                <a:fillRect/>
              </a:stretch>
            </p:blipFill>
            <p:spPr>
              <a:xfrm>
                <a:off x="633600" y="812160"/>
                <a:ext cx="5037840" cy="4510800"/>
              </a:xfrm>
              <a:prstGeom prst="rect">
                <a:avLst/>
              </a:prstGeom>
            </p:spPr>
          </p:pic>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629400"/>
          </a:xfrm>
        </p:spPr>
        <p:txBody>
          <a:bodyPr>
            <a:normAutofit lnSpcReduction="10000"/>
          </a:bodyPr>
          <a:lstStyle/>
          <a:p>
            <a:pPr>
              <a:buNone/>
            </a:pPr>
            <a:r>
              <a:rPr lang="en-US" sz="3600" b="1" dirty="0">
                <a:solidFill>
                  <a:srgbClr val="3333FF"/>
                </a:solidFill>
                <a:latin typeface="Arial" panose="020B0604020202020204" pitchFamily="34" charset="0"/>
                <a:cs typeface="Arial" panose="020B0604020202020204" pitchFamily="34" charset="0"/>
              </a:rPr>
              <a:t>Air pollution</a:t>
            </a:r>
            <a:endParaRPr lang="en-US" sz="3600" dirty="0">
              <a:solidFill>
                <a:srgbClr val="3333FF"/>
              </a:solidFill>
              <a:latin typeface="Arial" panose="020B0604020202020204" pitchFamily="34" charset="0"/>
              <a:cs typeface="Arial" panose="020B0604020202020204" pitchFamily="34" charset="0"/>
            </a:endParaRPr>
          </a:p>
          <a:p>
            <a:pPr>
              <a:buFont typeface="Wingdings" pitchFamily="2" charset="2"/>
              <a:buChar char="v"/>
            </a:pPr>
            <a:r>
              <a:rPr lang="en-US" sz="2400" dirty="0" smtClean="0">
                <a:solidFill>
                  <a:srgbClr val="FF0000"/>
                </a:solidFill>
                <a:latin typeface="Arial" panose="020B0604020202020204" pitchFamily="34" charset="0"/>
                <a:cs typeface="Arial" panose="020B0604020202020204" pitchFamily="34" charset="0"/>
              </a:rPr>
              <a:t>Contamination </a:t>
            </a:r>
            <a:r>
              <a:rPr lang="en-US" sz="2400" dirty="0">
                <a:solidFill>
                  <a:srgbClr val="FF0000"/>
                </a:solidFill>
                <a:latin typeface="Arial" panose="020B0604020202020204" pitchFamily="34" charset="0"/>
                <a:cs typeface="Arial" panose="020B0604020202020204" pitchFamily="34" charset="0"/>
              </a:rPr>
              <a:t>of atmospheric air </a:t>
            </a:r>
            <a:r>
              <a:rPr lang="en-US" sz="2400" dirty="0" smtClean="0">
                <a:solidFill>
                  <a:srgbClr val="FF0000"/>
                </a:solidFill>
                <a:latin typeface="Arial" panose="020B0604020202020204" pitchFamily="34" charset="0"/>
                <a:cs typeface="Arial" panose="020B0604020202020204" pitchFamily="34" charset="0"/>
              </a:rPr>
              <a:t>by gases, </a:t>
            </a:r>
            <a:r>
              <a:rPr lang="en-US" sz="2400" dirty="0">
                <a:solidFill>
                  <a:srgbClr val="FF0000"/>
                </a:solidFill>
                <a:latin typeface="Arial" panose="020B0604020202020204" pitchFamily="34" charset="0"/>
                <a:cs typeface="Arial" panose="020B0604020202020204" pitchFamily="34" charset="0"/>
              </a:rPr>
              <a:t>dust, smoke and </a:t>
            </a:r>
            <a:r>
              <a:rPr lang="en-US" sz="2400" dirty="0" smtClean="0">
                <a:solidFill>
                  <a:srgbClr val="FF0000"/>
                </a:solidFill>
                <a:latin typeface="Arial" panose="020B0604020202020204" pitchFamily="34" charset="0"/>
                <a:cs typeface="Arial" panose="020B0604020202020204" pitchFamily="34" charset="0"/>
              </a:rPr>
              <a:t>wastes.</a:t>
            </a:r>
          </a:p>
          <a:p>
            <a:pPr>
              <a:buFont typeface="Wingdings" pitchFamily="2" charset="2"/>
              <a:buChar char="v"/>
            </a:pPr>
            <a:r>
              <a:rPr lang="en-US" sz="2400" dirty="0" smtClean="0">
                <a:solidFill>
                  <a:srgbClr val="FF0000"/>
                </a:solidFill>
                <a:latin typeface="Arial" panose="020B0604020202020204" pitchFamily="34" charset="0"/>
                <a:cs typeface="Arial" panose="020B0604020202020204" pitchFamily="34" charset="0"/>
              </a:rPr>
              <a:t>Injurious </a:t>
            </a:r>
            <a:r>
              <a:rPr lang="en-US" sz="2400" dirty="0">
                <a:solidFill>
                  <a:srgbClr val="FF0000"/>
                </a:solidFill>
                <a:latin typeface="Arial" panose="020B0604020202020204" pitchFamily="34" charset="0"/>
                <a:cs typeface="Arial" panose="020B0604020202020204" pitchFamily="34" charset="0"/>
              </a:rPr>
              <a:t>to </a:t>
            </a:r>
            <a:r>
              <a:rPr lang="en-US" sz="2400" dirty="0" smtClean="0">
                <a:solidFill>
                  <a:srgbClr val="FF0000"/>
                </a:solidFill>
                <a:latin typeface="Arial" panose="020B0604020202020204" pitchFamily="34" charset="0"/>
                <a:cs typeface="Arial" panose="020B0604020202020204" pitchFamily="34" charset="0"/>
              </a:rPr>
              <a:t>living organism.</a:t>
            </a:r>
          </a:p>
          <a:p>
            <a:pPr>
              <a:buFont typeface="Wingdings" pitchFamily="2" charset="2"/>
              <a:buChar char="v"/>
            </a:pPr>
            <a:r>
              <a:rPr lang="en-US" sz="2400" dirty="0" smtClean="0">
                <a:solidFill>
                  <a:srgbClr val="FF0000"/>
                </a:solidFill>
                <a:latin typeface="Arial" panose="020B0604020202020204" pitchFamily="34" charset="0"/>
                <a:cs typeface="Arial" panose="020B0604020202020204" pitchFamily="34" charset="0"/>
              </a:rPr>
              <a:t>Most of the air pollutant present in the troposphere</a:t>
            </a:r>
            <a:endParaRPr lang="en-US" sz="2400" dirty="0">
              <a:solidFill>
                <a:srgbClr val="FF0000"/>
              </a:solidFill>
              <a:latin typeface="Arial" panose="020B0604020202020204" pitchFamily="34" charset="0"/>
              <a:cs typeface="Arial" panose="020B0604020202020204" pitchFamily="34" charset="0"/>
            </a:endParaRPr>
          </a:p>
          <a:p>
            <a:endParaRPr lang="en-US" sz="2400" dirty="0">
              <a:solidFill>
                <a:srgbClr val="FF0000"/>
              </a:solidFill>
              <a:latin typeface="Arial" panose="020B0604020202020204" pitchFamily="34" charset="0"/>
              <a:cs typeface="Arial" panose="020B0604020202020204" pitchFamily="34" charset="0"/>
            </a:endParaRPr>
          </a:p>
          <a:p>
            <a:endParaRPr lang="en-US" sz="3000" dirty="0">
              <a:solidFill>
                <a:srgbClr val="FF0000"/>
              </a:solidFill>
              <a:latin typeface="Arial" panose="020B0604020202020204" pitchFamily="34" charset="0"/>
              <a:cs typeface="Arial" panose="020B0604020202020204" pitchFamily="34" charset="0"/>
            </a:endParaRPr>
          </a:p>
          <a:p>
            <a:endParaRPr lang="en-US" sz="3000" dirty="0">
              <a:solidFill>
                <a:srgbClr val="FF0000"/>
              </a:solidFill>
              <a:latin typeface="Arial" panose="020B0604020202020204" pitchFamily="34" charset="0"/>
              <a:cs typeface="Arial" panose="020B0604020202020204" pitchFamily="34" charset="0"/>
            </a:endParaRPr>
          </a:p>
          <a:p>
            <a:endParaRPr lang="en-US" sz="3000" dirty="0">
              <a:solidFill>
                <a:srgbClr val="FF0000"/>
              </a:solidFill>
              <a:latin typeface="Arial" panose="020B0604020202020204" pitchFamily="34" charset="0"/>
              <a:cs typeface="Arial" panose="020B0604020202020204" pitchFamily="34" charset="0"/>
            </a:endParaRPr>
          </a:p>
          <a:p>
            <a:endParaRPr lang="en-US" sz="2600" dirty="0" smtClean="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r>
              <a:rPr lang="en-US" sz="2600" dirty="0" smtClean="0">
                <a:latin typeface="Arial" panose="020B0604020202020204" pitchFamily="34" charset="0"/>
                <a:cs typeface="Arial" panose="020B0604020202020204" pitchFamily="34" charset="0"/>
              </a:rPr>
              <a:t>Every person breathes approximately 22000 times /day and inhaling 15-22 Kg of air daily. </a:t>
            </a:r>
          </a:p>
          <a:p>
            <a:r>
              <a:rPr lang="en-US" sz="2600" dirty="0" smtClean="0">
                <a:solidFill>
                  <a:srgbClr val="FF0000"/>
                </a:solidFill>
                <a:latin typeface="Arial" panose="020B0604020202020204" pitchFamily="34" charset="0"/>
                <a:cs typeface="Arial" panose="020B0604020202020204" pitchFamily="34" charset="0"/>
              </a:rPr>
              <a:t>Polluted air causes Physical ill effects, besides undesirable aesthetic and physiological effect. </a:t>
            </a:r>
            <a:endParaRPr lang="en-US" sz="2600" dirty="0">
              <a:solidFill>
                <a:srgbClr val="FF0000"/>
              </a:solidFill>
              <a:latin typeface="Arial" panose="020B0604020202020204" pitchFamily="34" charset="0"/>
              <a:cs typeface="Arial" panose="020B0604020202020204" pitchFamily="34" charset="0"/>
            </a:endParaRPr>
          </a:p>
        </p:txBody>
      </p:sp>
      <p:pic>
        <p:nvPicPr>
          <p:cNvPr id="4" name="Picture 52"/>
          <p:cNvPicPr>
            <a:picLocks noChangeAspect="1" noChangeArrowheads="1"/>
          </p:cNvPicPr>
          <p:nvPr/>
        </p:nvPicPr>
        <p:blipFill>
          <a:blip r:embed="rId2"/>
          <a:srcRect/>
          <a:stretch>
            <a:fillRect/>
          </a:stretch>
        </p:blipFill>
        <p:spPr bwMode="auto">
          <a:xfrm>
            <a:off x="228600" y="2601926"/>
            <a:ext cx="4418189" cy="2111347"/>
          </a:xfrm>
          <a:prstGeom prst="rect">
            <a:avLst/>
          </a:prstGeom>
          <a:noFill/>
          <a:ln w="9525">
            <a:noFill/>
            <a:miter lim="800000"/>
            <a:headEnd/>
            <a:tailEnd/>
          </a:ln>
          <a:effec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575457"/>
            <a:ext cx="3887611" cy="217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68240" y="1178640"/>
              <a:ext cx="7126200" cy="1206000"/>
            </p14:xfrm>
          </p:contentPart>
        </mc:Choice>
        <mc:Fallback xmlns="">
          <p:pic>
            <p:nvPicPr>
              <p:cNvPr id="2" name="Ink 1"/>
              <p:cNvPicPr/>
              <p:nvPr/>
            </p:nvPicPr>
            <p:blipFill>
              <a:blip r:embed="rId5"/>
              <a:stretch>
                <a:fillRect/>
              </a:stretch>
            </p:blipFill>
            <p:spPr>
              <a:xfrm>
                <a:off x="758880" y="1169280"/>
                <a:ext cx="7144920" cy="1224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47926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2"/>
          <p:cNvSpPr>
            <a:spLocks noChangeArrowheads="1"/>
          </p:cNvSpPr>
          <p:nvPr/>
        </p:nvSpPr>
        <p:spPr bwMode="auto">
          <a:xfrm>
            <a:off x="152400" y="5791200"/>
            <a:ext cx="8763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IN" altLang="en-US" sz="1800"/>
              <a:t>It is hoped that the extra plant-life will absorb almost 10,000 tonnes of CO</a:t>
            </a:r>
            <a:r>
              <a:rPr lang="en-IN" altLang="en-US" sz="1800" baseline="-25000"/>
              <a:t>2, </a:t>
            </a:r>
            <a:r>
              <a:rPr lang="en-IN" altLang="en-US" sz="1800"/>
              <a:t>produce 900 tonnes of oxygen and 57 tonnes of pollutants annually</a:t>
            </a:r>
            <a:br>
              <a:rPr lang="en-IN" altLang="en-US" sz="1800"/>
            </a:br>
            <a:endParaRPr lang="en-IN" altLang="en-US" sz="1800"/>
          </a:p>
        </p:txBody>
      </p:sp>
      <p:pic>
        <p:nvPicPr>
          <p:cNvPr id="5120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2663" y="1295400"/>
            <a:ext cx="45720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4"/>
          <p:cNvSpPr>
            <a:spLocks noChangeArrowheads="1"/>
          </p:cNvSpPr>
          <p:nvPr/>
        </p:nvSpPr>
        <p:spPr bwMode="auto">
          <a:xfrm>
            <a:off x="914400" y="579438"/>
            <a:ext cx="8907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IN" altLang="en-US" sz="1800">
                <a:solidFill>
                  <a:srgbClr val="FF0000"/>
                </a:solidFill>
              </a:rPr>
              <a:t>Liuzhou Forest City, with one million plants and 40,000 trees</a:t>
            </a:r>
          </a:p>
        </p:txBody>
      </p:sp>
    </p:spTree>
    <p:extLst>
      <p:ext uri="{BB962C8B-B14F-4D97-AF65-F5344CB8AC3E}">
        <p14:creationId xmlns:p14="http://schemas.microsoft.com/office/powerpoint/2010/main" val="2178320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2133600" y="152400"/>
            <a:ext cx="45720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400" b="1">
                <a:solidFill>
                  <a:srgbClr val="FF0000"/>
                </a:solidFill>
              </a:rPr>
              <a:t>Main issue - batteries</a:t>
            </a:r>
          </a:p>
          <a:p>
            <a:pPr>
              <a:spcBef>
                <a:spcPct val="0"/>
              </a:spcBef>
              <a:buFontTx/>
              <a:buNone/>
            </a:pPr>
            <a:r>
              <a:rPr lang="en-IN" altLang="en-US" sz="1800"/>
              <a:t> Price of stacks, cycle life</a:t>
            </a:r>
          </a:p>
          <a:p>
            <a:pPr>
              <a:spcBef>
                <a:spcPct val="0"/>
              </a:spcBef>
              <a:buFontTx/>
              <a:buNone/>
            </a:pPr>
            <a:r>
              <a:rPr lang="en-IN" altLang="en-US" sz="1800"/>
              <a:t> Driving range</a:t>
            </a:r>
          </a:p>
          <a:p>
            <a:pPr>
              <a:spcBef>
                <a:spcPct val="0"/>
              </a:spcBef>
              <a:buFontTx/>
              <a:buNone/>
            </a:pPr>
            <a:r>
              <a:rPr lang="en-IN" altLang="en-US" sz="1800"/>
              <a:t> Charging speed</a:t>
            </a:r>
          </a:p>
        </p:txBody>
      </p:sp>
      <p:pic>
        <p:nvPicPr>
          <p:cNvPr id="5427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28800"/>
            <a:ext cx="9220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190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5943600"/>
          </a:xfrm>
        </p:spPr>
        <p:txBody>
          <a:bodyPr>
            <a:normAutofit/>
          </a:bodyPr>
          <a:lstStyle/>
          <a:p>
            <a:pPr>
              <a:buNone/>
            </a:pPr>
            <a:r>
              <a:rPr lang="en-US" sz="4800" b="1" dirty="0">
                <a:solidFill>
                  <a:schemeClr val="accent6">
                    <a:lumMod val="75000"/>
                  </a:schemeClr>
                </a:solidFill>
                <a:latin typeface="Arial" panose="020B0604020202020204" pitchFamily="34" charset="0"/>
                <a:cs typeface="Arial" panose="020B0604020202020204" pitchFamily="34" charset="0"/>
              </a:rPr>
              <a:t>Sources of air pollution</a:t>
            </a:r>
            <a:endParaRPr lang="en-US" sz="4800" dirty="0">
              <a:solidFill>
                <a:schemeClr val="accent6">
                  <a:lumMod val="75000"/>
                </a:schemeClr>
              </a:solidFill>
              <a:latin typeface="Arial" panose="020B0604020202020204" pitchFamily="34" charset="0"/>
              <a:cs typeface="Arial" panose="020B0604020202020204" pitchFamily="34" charset="0"/>
            </a:endParaRPr>
          </a:p>
          <a:p>
            <a:pPr marL="514350" indent="-514350">
              <a:buNone/>
            </a:pPr>
            <a:r>
              <a:rPr lang="en-US" sz="2600" b="1" dirty="0">
                <a:latin typeface="Arial" panose="020B0604020202020204" pitchFamily="34" charset="0"/>
                <a:cs typeface="Arial" panose="020B0604020202020204" pitchFamily="34" charset="0"/>
              </a:rPr>
              <a:t>       </a:t>
            </a:r>
            <a:r>
              <a:rPr lang="en-US" sz="2600" b="1" dirty="0">
                <a:solidFill>
                  <a:srgbClr val="FF0000"/>
                </a:solidFill>
                <a:latin typeface="Arial" panose="020B0604020202020204" pitchFamily="34" charset="0"/>
                <a:cs typeface="Arial" panose="020B0604020202020204" pitchFamily="34" charset="0"/>
              </a:rPr>
              <a:t> 1. Natural sources</a:t>
            </a:r>
          </a:p>
          <a:p>
            <a:pPr marL="514350" indent="-514350">
              <a:buNone/>
            </a:pPr>
            <a:r>
              <a:rPr lang="en-US" sz="2600" b="1" dirty="0">
                <a:solidFill>
                  <a:srgbClr val="FF0000"/>
                </a:solidFill>
                <a:latin typeface="Arial" panose="020B0604020202020204" pitchFamily="34" charset="0"/>
                <a:cs typeface="Arial" panose="020B0604020202020204" pitchFamily="34" charset="0"/>
              </a:rPr>
              <a:t>        2. Man made activities</a:t>
            </a:r>
          </a:p>
          <a:p>
            <a:pPr marL="514350" indent="-514350">
              <a:buNone/>
            </a:pPr>
            <a:endParaRPr lang="en-US" b="1" dirty="0">
              <a:latin typeface="Arial" panose="020B0604020202020204" pitchFamily="34" charset="0"/>
              <a:cs typeface="Arial" panose="020B0604020202020204" pitchFamily="34" charset="0"/>
            </a:endParaRPr>
          </a:p>
          <a:p>
            <a:pPr marL="514350" indent="-514350">
              <a:buNone/>
            </a:pPr>
            <a:r>
              <a:rPr lang="en-US" b="1" dirty="0">
                <a:solidFill>
                  <a:srgbClr val="FF0000"/>
                </a:solidFill>
                <a:latin typeface="Arial" panose="020B0604020202020204" pitchFamily="34" charset="0"/>
                <a:cs typeface="Arial" panose="020B0604020202020204" pitchFamily="34" charset="0"/>
              </a:rPr>
              <a:t>1. Natural sources</a:t>
            </a:r>
            <a:endParaRPr lang="en-US"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Examples</a:t>
            </a:r>
          </a:p>
          <a:p>
            <a:pPr>
              <a:buNone/>
            </a:pPr>
            <a:r>
              <a:rPr lang="en-US" sz="2600" dirty="0">
                <a:latin typeface="Arial" panose="020B0604020202020204" pitchFamily="34" charset="0"/>
                <a:cs typeface="Arial" panose="020B0604020202020204" pitchFamily="34" charset="0"/>
              </a:rPr>
              <a:t>             </a:t>
            </a:r>
            <a:r>
              <a:rPr lang="en-US" sz="2600" b="1" dirty="0">
                <a:solidFill>
                  <a:srgbClr val="3333FF"/>
                </a:solidFill>
                <a:latin typeface="Arial" panose="020B0604020202020204" pitchFamily="34" charset="0"/>
                <a:cs typeface="Arial" panose="020B0604020202020204" pitchFamily="34" charset="0"/>
              </a:rPr>
              <a:t> a) Volcanic eruption</a:t>
            </a:r>
          </a:p>
          <a:p>
            <a:pPr>
              <a:buNone/>
            </a:pPr>
            <a:r>
              <a:rPr lang="en-US" sz="2600" b="1" dirty="0">
                <a:solidFill>
                  <a:srgbClr val="3333FF"/>
                </a:solidFill>
                <a:latin typeface="Arial" panose="020B0604020202020204" pitchFamily="34" charset="0"/>
                <a:cs typeface="Arial" panose="020B0604020202020204" pitchFamily="34" charset="0"/>
              </a:rPr>
              <a:t>              b) Forest fires</a:t>
            </a:r>
          </a:p>
          <a:p>
            <a:pPr>
              <a:buNone/>
            </a:pPr>
            <a:r>
              <a:rPr lang="en-US" sz="2600" b="1" dirty="0">
                <a:solidFill>
                  <a:srgbClr val="3333FF"/>
                </a:solidFill>
                <a:latin typeface="Arial" panose="020B0604020202020204" pitchFamily="34" charset="0"/>
                <a:cs typeface="Arial" panose="020B0604020202020204" pitchFamily="34" charset="0"/>
              </a:rPr>
              <a:t>              c) Biological decay</a:t>
            </a:r>
          </a:p>
          <a:p>
            <a:pPr>
              <a:buNone/>
            </a:pPr>
            <a:r>
              <a:rPr lang="en-US" sz="2600" b="1" dirty="0">
                <a:solidFill>
                  <a:srgbClr val="3333FF"/>
                </a:solidFill>
                <a:latin typeface="Arial" panose="020B0604020202020204" pitchFamily="34" charset="0"/>
                <a:cs typeface="Arial" panose="020B0604020202020204" pitchFamily="34" charset="0"/>
              </a:rPr>
              <a:t>              d) Radioactive </a:t>
            </a:r>
            <a:r>
              <a:rPr lang="en-US" sz="2600" b="1" dirty="0" smtClean="0">
                <a:solidFill>
                  <a:srgbClr val="3333FF"/>
                </a:solidFill>
                <a:latin typeface="Arial" panose="020B0604020202020204" pitchFamily="34" charset="0"/>
                <a:cs typeface="Arial" panose="020B0604020202020204" pitchFamily="34" charset="0"/>
              </a:rPr>
              <a:t>materials</a:t>
            </a:r>
          </a:p>
          <a:p>
            <a:pPr marL="0" indent="0">
              <a:buNone/>
            </a:pPr>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657" y="152400"/>
            <a:ext cx="8839200" cy="707886"/>
          </a:xfrm>
          <a:prstGeom prst="rect">
            <a:avLst/>
          </a:prstGeom>
          <a:noFill/>
        </p:spPr>
        <p:txBody>
          <a:bodyPr wrap="square" lIns="91440" tIns="45720" rIns="91440" bIns="45720">
            <a:spAutoFit/>
          </a:bodyPr>
          <a:lstStyle/>
          <a:p>
            <a:r>
              <a:rPr lang="en-US" sz="4000" dirty="0" smtClean="0">
                <a:latin typeface="Arial" panose="020B0604020202020204" pitchFamily="34" charset="0"/>
                <a:cs typeface="Arial" panose="020B0604020202020204" pitchFamily="34" charset="0"/>
              </a:rPr>
              <a:t>What is Environment?</a:t>
            </a:r>
            <a:endParaRPr lang="en-US" sz="4000" b="1" dirty="0">
              <a:ln w="17780" cmpd="sng">
                <a:solidFill>
                  <a:srgbClr val="FFFFFF"/>
                </a:solidFill>
                <a:prstDash val="solid"/>
                <a:miter lim="800000"/>
              </a:ln>
              <a:latin typeface="Arial" panose="020B0604020202020204" pitchFamily="34" charset="0"/>
              <a:cs typeface="Arial" panose="020B0604020202020204" pitchFamily="34" charset="0"/>
            </a:endParaRPr>
          </a:p>
        </p:txBody>
      </p:sp>
      <p:sp>
        <p:nvSpPr>
          <p:cNvPr id="3" name="AutoShape 4" descr="15 Fun and Interesting Park Games for Childre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850" y="2743200"/>
            <a:ext cx="2182813" cy="210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7" y="1089003"/>
            <a:ext cx="2695575"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650090"/>
            <a:ext cx="1901825" cy="2735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610927"/>
            <a:ext cx="275272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057" y="1102858"/>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1421" y="2880670"/>
            <a:ext cx="1415772" cy="369332"/>
          </a:xfrm>
          <a:prstGeom prst="rect">
            <a:avLst/>
          </a:prstGeom>
          <a:noFill/>
        </p:spPr>
        <p:txBody>
          <a:bodyPr wrap="none" rtlCol="0">
            <a:spAutoFit/>
          </a:bodyPr>
          <a:lstStyle/>
          <a:p>
            <a:r>
              <a:rPr lang="en-US" dirty="0" smtClean="0"/>
              <a:t>Lithosphere</a:t>
            </a:r>
            <a:endParaRPr lang="en-US" dirty="0"/>
          </a:p>
        </p:txBody>
      </p:sp>
      <p:sp>
        <p:nvSpPr>
          <p:cNvPr id="15" name="TextBox 14"/>
          <p:cNvSpPr txBox="1"/>
          <p:nvPr/>
        </p:nvSpPr>
        <p:spPr>
          <a:xfrm>
            <a:off x="521421" y="6385870"/>
            <a:ext cx="1433406" cy="369332"/>
          </a:xfrm>
          <a:prstGeom prst="rect">
            <a:avLst/>
          </a:prstGeom>
          <a:noFill/>
        </p:spPr>
        <p:txBody>
          <a:bodyPr wrap="none" rtlCol="0">
            <a:spAutoFit/>
          </a:bodyPr>
          <a:lstStyle/>
          <a:p>
            <a:r>
              <a:rPr lang="en-US" dirty="0" smtClean="0"/>
              <a:t>Atmosphere</a:t>
            </a:r>
            <a:endParaRPr lang="en-US" dirty="0"/>
          </a:p>
        </p:txBody>
      </p:sp>
      <p:sp>
        <p:nvSpPr>
          <p:cNvPr id="16" name="TextBox 15"/>
          <p:cNvSpPr txBox="1"/>
          <p:nvPr/>
        </p:nvSpPr>
        <p:spPr>
          <a:xfrm>
            <a:off x="6506584" y="6358161"/>
            <a:ext cx="1523174" cy="369332"/>
          </a:xfrm>
          <a:prstGeom prst="rect">
            <a:avLst/>
          </a:prstGeom>
          <a:noFill/>
        </p:spPr>
        <p:txBody>
          <a:bodyPr wrap="none" rtlCol="0">
            <a:spAutoFit/>
          </a:bodyPr>
          <a:lstStyle/>
          <a:p>
            <a:r>
              <a:rPr lang="en-US" dirty="0" smtClean="0"/>
              <a:t>Hydrosphere</a:t>
            </a:r>
            <a:endParaRPr lang="en-US" dirty="0"/>
          </a:p>
        </p:txBody>
      </p:sp>
      <p:sp>
        <p:nvSpPr>
          <p:cNvPr id="17" name="TextBox 16"/>
          <p:cNvSpPr txBox="1"/>
          <p:nvPr/>
        </p:nvSpPr>
        <p:spPr>
          <a:xfrm>
            <a:off x="6755966" y="3337870"/>
            <a:ext cx="1212191" cy="369332"/>
          </a:xfrm>
          <a:prstGeom prst="rect">
            <a:avLst/>
          </a:prstGeom>
          <a:noFill/>
        </p:spPr>
        <p:txBody>
          <a:bodyPr wrap="none" rtlCol="0">
            <a:spAutoFit/>
          </a:bodyPr>
          <a:lstStyle/>
          <a:p>
            <a:r>
              <a:rPr lang="en-US" dirty="0" smtClean="0"/>
              <a:t>Biosphere</a:t>
            </a:r>
            <a:endParaRPr lang="en-US" dirty="0"/>
          </a:p>
        </p:txBody>
      </p:sp>
    </p:spTree>
    <p:extLst>
      <p:ext uri="{BB962C8B-B14F-4D97-AF65-F5344CB8AC3E}">
        <p14:creationId xmlns:p14="http://schemas.microsoft.com/office/powerpoint/2010/main" val="1309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00800"/>
          </a:xfrm>
        </p:spPr>
        <p:txBody>
          <a:bodyPr/>
          <a:lstStyle/>
          <a:p>
            <a:pPr>
              <a:buNone/>
            </a:pPr>
            <a:r>
              <a:rPr lang="en-US" b="1" dirty="0">
                <a:solidFill>
                  <a:schemeClr val="accent6">
                    <a:lumMod val="50000"/>
                  </a:schemeClr>
                </a:solidFill>
                <a:latin typeface="Arial" panose="020B0604020202020204" pitchFamily="34" charset="0"/>
                <a:cs typeface="Arial" panose="020B0604020202020204" pitchFamily="34" charset="0"/>
              </a:rPr>
              <a:t>2. Man-made activities</a:t>
            </a:r>
            <a:endParaRPr lang="en-US" dirty="0">
              <a:solidFill>
                <a:schemeClr val="accent6">
                  <a:lumMod val="50000"/>
                </a:schemeClr>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dirty="0">
                <a:solidFill>
                  <a:srgbClr val="3333FF"/>
                </a:solidFill>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 a) Thermal power plants</a:t>
            </a:r>
          </a:p>
          <a:p>
            <a:pPr>
              <a:buNone/>
            </a:pPr>
            <a:r>
              <a:rPr lang="en-US" b="1" dirty="0">
                <a:solidFill>
                  <a:srgbClr val="3333FF"/>
                </a:solidFill>
                <a:latin typeface="Arial" panose="020B0604020202020204" pitchFamily="34" charset="0"/>
                <a:cs typeface="Arial" panose="020B0604020202020204" pitchFamily="34" charset="0"/>
              </a:rPr>
              <a:t>             b) Vehicular emission</a:t>
            </a:r>
          </a:p>
          <a:p>
            <a:pPr>
              <a:buNone/>
            </a:pPr>
            <a:r>
              <a:rPr lang="en-US" b="1" dirty="0">
                <a:solidFill>
                  <a:srgbClr val="3333FF"/>
                </a:solidFill>
                <a:latin typeface="Arial" panose="020B0604020202020204" pitchFamily="34" charset="0"/>
                <a:cs typeface="Arial" panose="020B0604020202020204" pitchFamily="34" charset="0"/>
              </a:rPr>
              <a:t>             c) Fossil fuel burning</a:t>
            </a:r>
          </a:p>
          <a:p>
            <a:pPr>
              <a:buNone/>
            </a:pPr>
            <a:r>
              <a:rPr lang="en-US" b="1" dirty="0">
                <a:solidFill>
                  <a:srgbClr val="3333FF"/>
                </a:solidFill>
                <a:latin typeface="Arial" panose="020B0604020202020204" pitchFamily="34" charset="0"/>
                <a:cs typeface="Arial" panose="020B0604020202020204" pitchFamily="34" charset="0"/>
              </a:rPr>
              <a:t>             d) Agricultural </a:t>
            </a:r>
            <a:r>
              <a:rPr lang="en-US" b="1" dirty="0" smtClean="0">
                <a:solidFill>
                  <a:srgbClr val="3333FF"/>
                </a:solidFill>
                <a:latin typeface="Arial" panose="020B0604020202020204" pitchFamily="34" charset="0"/>
                <a:cs typeface="Arial" panose="020B0604020202020204" pitchFamily="34" charset="0"/>
              </a:rPr>
              <a:t>activities</a:t>
            </a:r>
          </a:p>
          <a:p>
            <a:pPr>
              <a:buNone/>
            </a:pPr>
            <a:r>
              <a:rPr lang="en-US" b="1" dirty="0">
                <a:solidFill>
                  <a:srgbClr val="3333FF"/>
                </a:solidFill>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            e) Smoking</a:t>
            </a:r>
          </a:p>
          <a:p>
            <a:pPr>
              <a:buNone/>
            </a:pPr>
            <a:endParaRPr lang="en-US" b="1" dirty="0">
              <a:solidFill>
                <a:srgbClr val="3333FF"/>
              </a:solidFill>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86200"/>
            <a:ext cx="3444724"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799" y="3886200"/>
            <a:ext cx="3912461"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8686800" cy="5416868"/>
          </a:xfrm>
          <a:prstGeom prst="rect">
            <a:avLst/>
          </a:prstGeom>
        </p:spPr>
        <p:txBody>
          <a:bodyPr wrap="square">
            <a:spAutoFit/>
          </a:bodyPr>
          <a:lstStyle/>
          <a:p>
            <a:pPr>
              <a:buNone/>
            </a:pPr>
            <a:r>
              <a:rPr lang="en-US" sz="3600" b="1" dirty="0">
                <a:solidFill>
                  <a:srgbClr val="FF0000"/>
                </a:solidFill>
                <a:latin typeface="Arial" panose="020B0604020202020204" pitchFamily="34" charset="0"/>
                <a:cs typeface="Arial" panose="020B0604020202020204" pitchFamily="34" charset="0"/>
              </a:rPr>
              <a:t>Classification of air pollutants</a:t>
            </a:r>
            <a:endParaRPr lang="en-US" sz="3600" dirty="0">
              <a:solidFill>
                <a:srgbClr val="FF0000"/>
              </a:solidFill>
              <a:latin typeface="Arial" panose="020B0604020202020204" pitchFamily="34" charset="0"/>
              <a:cs typeface="Arial" panose="020B0604020202020204" pitchFamily="34" charset="0"/>
            </a:endParaRPr>
          </a:p>
          <a:p>
            <a:pPr>
              <a:buNone/>
            </a:pPr>
            <a:r>
              <a:rPr lang="en-US" b="1" dirty="0">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 </a:t>
            </a:r>
            <a:r>
              <a:rPr lang="en-US" sz="2600" b="1" dirty="0">
                <a:solidFill>
                  <a:srgbClr val="3333FF"/>
                </a:solidFill>
                <a:latin typeface="Arial" panose="020B0604020202020204" pitchFamily="34" charset="0"/>
                <a:cs typeface="Arial" panose="020B0604020202020204" pitchFamily="34" charset="0"/>
              </a:rPr>
              <a:t>i) Primary pollutants</a:t>
            </a:r>
            <a:endParaRPr lang="en-US" sz="2600" dirty="0">
              <a:solidFill>
                <a:srgbClr val="3333FF"/>
              </a:solidFill>
              <a:latin typeface="Arial" panose="020B0604020202020204" pitchFamily="34" charset="0"/>
              <a:cs typeface="Arial" panose="020B0604020202020204" pitchFamily="34" charset="0"/>
            </a:endParaRPr>
          </a:p>
          <a:p>
            <a:pPr>
              <a:buNone/>
            </a:pPr>
            <a:r>
              <a:rPr lang="en-US" sz="2600" b="1" dirty="0">
                <a:solidFill>
                  <a:srgbClr val="3333FF"/>
                </a:solidFill>
                <a:latin typeface="Arial" panose="020B0604020202020204" pitchFamily="34" charset="0"/>
                <a:cs typeface="Arial" panose="020B0604020202020204" pitchFamily="34" charset="0"/>
              </a:rPr>
              <a:t>       </a:t>
            </a:r>
            <a:r>
              <a:rPr lang="en-US" sz="2600" b="1" dirty="0" smtClean="0">
                <a:solidFill>
                  <a:srgbClr val="3333FF"/>
                </a:solidFill>
                <a:latin typeface="Arial" panose="020B0604020202020204" pitchFamily="34" charset="0"/>
                <a:cs typeface="Arial" panose="020B0604020202020204" pitchFamily="34" charset="0"/>
              </a:rPr>
              <a:t> </a:t>
            </a:r>
            <a:r>
              <a:rPr lang="en-US" sz="2600" b="1" dirty="0">
                <a:solidFill>
                  <a:srgbClr val="3333FF"/>
                </a:solidFill>
                <a:latin typeface="Arial" panose="020B0604020202020204" pitchFamily="34" charset="0"/>
                <a:cs typeface="Arial" panose="020B0604020202020204" pitchFamily="34" charset="0"/>
              </a:rPr>
              <a:t>ii) Secondary pollutants</a:t>
            </a:r>
          </a:p>
          <a:p>
            <a:pPr>
              <a:buNone/>
            </a:pP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Usually</a:t>
            </a:r>
            <a:r>
              <a:rPr lang="en-US" sz="2400" dirty="0">
                <a:latin typeface="Arial" panose="020B0604020202020204" pitchFamily="34" charset="0"/>
                <a:cs typeface="Arial" panose="020B0604020202020204" pitchFamily="34" charset="0"/>
              </a:rPr>
              <a:t>, primary pollutants are substances directly emitted from a process, </a:t>
            </a:r>
            <a:endParaRPr lang="en-US" sz="2400" dirty="0" smtClean="0">
              <a:latin typeface="Arial" panose="020B0604020202020204" pitchFamily="34" charset="0"/>
              <a:cs typeface="Arial" panose="020B0604020202020204" pitchFamily="34" charset="0"/>
            </a:endParaRPr>
          </a:p>
          <a:p>
            <a:pPr algn="just">
              <a:buNone/>
            </a:pPr>
            <a:r>
              <a:rPr lang="en-US" sz="2400" dirty="0" smtClean="0">
                <a:solidFill>
                  <a:srgbClr val="FF0000"/>
                </a:solidFill>
                <a:latin typeface="Arial" panose="020B0604020202020204" pitchFamily="34" charset="0"/>
                <a:cs typeface="Arial" panose="020B0604020202020204" pitchFamily="34" charset="0"/>
              </a:rPr>
              <a:t>Examples</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ash from a volcanic eruption, the carbon monoxide gas from a motor vehicle exhaust or sulfur dioxide released from factories. </a:t>
            </a:r>
            <a:endParaRPr lang="en-US" sz="2400" dirty="0" smtClean="0">
              <a:latin typeface="Arial" panose="020B0604020202020204" pitchFamily="34" charset="0"/>
              <a:cs typeface="Arial" panose="020B0604020202020204" pitchFamily="34" charset="0"/>
            </a:endParaRPr>
          </a:p>
          <a:p>
            <a:pPr algn="just">
              <a:buNone/>
            </a:pPr>
            <a:endParaRPr lang="en-US"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smtClean="0">
                <a:latin typeface="Arial" panose="020B0604020202020204" pitchFamily="34" charset="0"/>
                <a:cs typeface="Arial" panose="020B0604020202020204" pitchFamily="34" charset="0"/>
              </a:rPr>
              <a:t>Secondary </a:t>
            </a:r>
            <a:r>
              <a:rPr lang="en-US" sz="2400" dirty="0">
                <a:latin typeface="Arial" panose="020B0604020202020204" pitchFamily="34" charset="0"/>
                <a:cs typeface="Arial" panose="020B0604020202020204" pitchFamily="34" charset="0"/>
              </a:rPr>
              <a:t>pollutants are not emitted directly. Rather, they form in the air when primary pollutants react or </a:t>
            </a:r>
            <a:r>
              <a:rPr lang="en-US" sz="2400" dirty="0" smtClean="0">
                <a:latin typeface="Arial" panose="020B0604020202020204" pitchFamily="34" charset="0"/>
                <a:cs typeface="Arial" panose="020B0604020202020204" pitchFamily="34" charset="0"/>
              </a:rPr>
              <a:t>interact.</a:t>
            </a:r>
          </a:p>
          <a:p>
            <a:pPr algn="just"/>
            <a:r>
              <a:rPr lang="en-US" sz="2400" dirty="0" smtClean="0">
                <a:solidFill>
                  <a:srgbClr val="FF0000"/>
                </a:solidFill>
                <a:latin typeface="Arial" panose="020B0604020202020204" pitchFamily="34" charset="0"/>
                <a:cs typeface="Arial" panose="020B0604020202020204" pitchFamily="34" charset="0"/>
              </a:rPr>
              <a:t>Examples: </a:t>
            </a:r>
            <a:r>
              <a:rPr lang="en-US" sz="2400" dirty="0" smtClean="0">
                <a:latin typeface="Arial" panose="020B0604020202020204" pitchFamily="34" charset="0"/>
                <a:cs typeface="Arial" panose="020B0604020202020204" pitchFamily="34" charset="0"/>
              </a:rPr>
              <a:t>Ground </a:t>
            </a:r>
            <a:r>
              <a:rPr lang="en-US" sz="2400" dirty="0">
                <a:latin typeface="Arial" panose="020B0604020202020204" pitchFamily="34" charset="0"/>
                <a:cs typeface="Arial" panose="020B0604020202020204" pitchFamily="34" charset="0"/>
              </a:rPr>
              <a:t>level ozone is a prominent example of a secondary pollutant. </a:t>
            </a:r>
            <a:endParaRPr lang="en-US" sz="24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00800"/>
          </a:xfrm>
        </p:spPr>
        <p:txBody>
          <a:bodyPr>
            <a:normAutofit/>
          </a:bodyPr>
          <a:lstStyle/>
          <a:p>
            <a:pPr>
              <a:buNone/>
            </a:pPr>
            <a:r>
              <a:rPr lang="en-US" b="1" dirty="0">
                <a:solidFill>
                  <a:srgbClr val="FF0000"/>
                </a:solidFill>
              </a:rPr>
              <a:t>ii ) Secondary pollutants</a:t>
            </a:r>
            <a:endParaRPr lang="en-US" dirty="0">
              <a:solidFill>
                <a:srgbClr val="FF0000"/>
              </a:solidFill>
            </a:endParaRPr>
          </a:p>
          <a:p>
            <a:pPr>
              <a:buNone/>
            </a:pPr>
            <a:r>
              <a:rPr lang="en-US" dirty="0">
                <a:solidFill>
                  <a:srgbClr val="FF0000"/>
                </a:solidFill>
              </a:rPr>
              <a:t>  </a:t>
            </a:r>
            <a:r>
              <a:rPr lang="en-US" dirty="0"/>
              <a:t>  </a:t>
            </a:r>
            <a:r>
              <a:rPr lang="en-US" dirty="0" smtClean="0"/>
              <a:t>       </a:t>
            </a:r>
            <a:endParaRPr lang="en-US" dirty="0"/>
          </a:p>
        </p:txBody>
      </p:sp>
      <p:sp>
        <p:nvSpPr>
          <p:cNvPr id="2" name="Rectangle 1"/>
          <p:cNvSpPr/>
          <p:nvPr/>
        </p:nvSpPr>
        <p:spPr>
          <a:xfrm>
            <a:off x="381000" y="990600"/>
            <a:ext cx="8458200" cy="2800767"/>
          </a:xfrm>
          <a:prstGeom prst="rect">
            <a:avLst/>
          </a:prstGeom>
        </p:spPr>
        <p:txBody>
          <a:bodyPr wrap="square">
            <a:spAutoFit/>
          </a:bodyPr>
          <a:lstStyle/>
          <a:p>
            <a:pPr algn="just"/>
            <a:r>
              <a:rPr lang="en-US" sz="2200" dirty="0">
                <a:latin typeface="Rockwell" pitchFamily="18" charset="0"/>
              </a:rPr>
              <a:t>Examples </a:t>
            </a:r>
            <a:endParaRPr lang="en-US" sz="2200" dirty="0" smtClean="0">
              <a:latin typeface="Rockwell" pitchFamily="18" charset="0"/>
            </a:endParaRPr>
          </a:p>
          <a:p>
            <a:pPr algn="just"/>
            <a:r>
              <a:rPr lang="en-US" sz="2200" dirty="0" smtClean="0">
                <a:latin typeface="Rockwell" pitchFamily="18" charset="0"/>
              </a:rPr>
              <a:t>Ozone: forms </a:t>
            </a:r>
            <a:r>
              <a:rPr lang="en-US" sz="2200" dirty="0">
                <a:latin typeface="Rockwell" pitchFamily="18" charset="0"/>
              </a:rPr>
              <a:t>when hydrocarbons (HC) and nitrogen oxides (</a:t>
            </a:r>
            <a:r>
              <a:rPr lang="en-US" sz="2200" dirty="0" err="1">
                <a:latin typeface="Rockwell" pitchFamily="18" charset="0"/>
              </a:rPr>
              <a:t>NOx</a:t>
            </a:r>
            <a:r>
              <a:rPr lang="en-US" sz="2200" dirty="0">
                <a:latin typeface="Rockwell" pitchFamily="18" charset="0"/>
              </a:rPr>
              <a:t>) combine in the presence of </a:t>
            </a:r>
            <a:r>
              <a:rPr lang="en-US" sz="2200" dirty="0" smtClean="0">
                <a:latin typeface="Rockwell" pitchFamily="18" charset="0"/>
              </a:rPr>
              <a:t>sunlight </a:t>
            </a:r>
          </a:p>
          <a:p>
            <a:pPr algn="just"/>
            <a:endParaRPr lang="en-US" sz="2200" dirty="0" smtClean="0">
              <a:latin typeface="Rockwell" pitchFamily="18" charset="0"/>
            </a:endParaRPr>
          </a:p>
          <a:p>
            <a:pPr algn="just"/>
            <a:r>
              <a:rPr lang="en-US" sz="2200" dirty="0" smtClean="0">
                <a:latin typeface="Rockwell" pitchFamily="18" charset="0"/>
              </a:rPr>
              <a:t>NO</a:t>
            </a:r>
            <a:r>
              <a:rPr lang="en-US" sz="2200" baseline="-25000" dirty="0" smtClean="0">
                <a:latin typeface="Rockwell" pitchFamily="18" charset="0"/>
              </a:rPr>
              <a:t>2</a:t>
            </a:r>
            <a:r>
              <a:rPr lang="en-US" sz="2200" dirty="0" smtClean="0">
                <a:latin typeface="Rockwell" pitchFamily="18" charset="0"/>
              </a:rPr>
              <a:t>: </a:t>
            </a:r>
            <a:r>
              <a:rPr lang="en-US" sz="2200" dirty="0">
                <a:latin typeface="Rockwell" pitchFamily="18" charset="0"/>
              </a:rPr>
              <a:t>which is formed as NO combines with oxygen in the </a:t>
            </a:r>
            <a:r>
              <a:rPr lang="en-US" sz="2200" dirty="0" smtClean="0">
                <a:latin typeface="Rockwell" pitchFamily="18" charset="0"/>
              </a:rPr>
              <a:t>air</a:t>
            </a:r>
          </a:p>
          <a:p>
            <a:pPr algn="just"/>
            <a:endParaRPr lang="en-US" sz="2200" dirty="0">
              <a:latin typeface="Rockwell" pitchFamily="18" charset="0"/>
            </a:endParaRPr>
          </a:p>
          <a:p>
            <a:pPr algn="just"/>
            <a:r>
              <a:rPr lang="en-US" sz="2200" dirty="0" smtClean="0">
                <a:latin typeface="Rockwell" pitchFamily="18" charset="0"/>
              </a:rPr>
              <a:t>Acid rain: produces </a:t>
            </a:r>
            <a:r>
              <a:rPr lang="en-US" sz="2200" dirty="0">
                <a:latin typeface="Rockwell" pitchFamily="18" charset="0"/>
              </a:rPr>
              <a:t>when sulfur dioxide or nitrogen oxides react with water.</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p:cNvPicPr>
            <a:picLocks noChangeAspect="1" noChangeArrowheads="1"/>
          </p:cNvPicPr>
          <p:nvPr/>
        </p:nvPicPr>
        <p:blipFill rotWithShape="1">
          <a:blip r:embed="rId2">
            <a:extLst>
              <a:ext uri="{28A0092B-C50C-407E-A947-70E740481C1C}">
                <a14:useLocalDpi xmlns:a14="http://schemas.microsoft.com/office/drawing/2010/main" val="0"/>
              </a:ext>
            </a:extLst>
          </a:blip>
          <a:srcRect b="4259"/>
          <a:stretch/>
        </p:blipFill>
        <p:spPr bwMode="auto">
          <a:xfrm>
            <a:off x="152400" y="762000"/>
            <a:ext cx="8763253"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864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152400"/>
            <a:ext cx="8763000" cy="3508653"/>
          </a:xfrm>
          <a:prstGeom prst="rect">
            <a:avLst/>
          </a:prstGeom>
          <a:noFill/>
        </p:spPr>
        <p:txBody>
          <a:bodyPr wrap="square" rtlCol="0">
            <a:spAutoFit/>
          </a:bodyPr>
          <a:lstStyle/>
          <a:p>
            <a:r>
              <a:rPr lang="en-US" sz="2800" b="1" dirty="0">
                <a:solidFill>
                  <a:srgbClr val="FF0000"/>
                </a:solidFill>
                <a:latin typeface="Arial" panose="020B0604020202020204" pitchFamily="34" charset="0"/>
                <a:cs typeface="Arial" panose="020B0604020202020204" pitchFamily="34" charset="0"/>
              </a:rPr>
              <a:t>INDOOR AIR POLLUTANTS</a:t>
            </a:r>
            <a:r>
              <a:rPr lang="en-US" sz="2800" b="1" dirty="0" smtClean="0">
                <a:solidFill>
                  <a:srgbClr val="FF0000"/>
                </a:solidFill>
                <a:latin typeface="Arial" panose="020B0604020202020204" pitchFamily="34" charset="0"/>
                <a:cs typeface="Arial" panose="020B0604020202020204" pitchFamily="34" charset="0"/>
              </a:rPr>
              <a:t>:</a:t>
            </a:r>
          </a:p>
          <a:p>
            <a:endParaRPr lang="en-US" sz="2800" b="1" dirty="0">
              <a:solidFill>
                <a:srgbClr val="FF0000"/>
              </a:solidFill>
              <a:latin typeface="Arial" panose="020B0604020202020204" pitchFamily="34" charset="0"/>
              <a:cs typeface="Arial" panose="020B0604020202020204" pitchFamily="34" charset="0"/>
            </a:endParaRPr>
          </a:p>
          <a:p>
            <a:r>
              <a:rPr lang="en-US" sz="3200" b="1" dirty="0" smtClean="0">
                <a:solidFill>
                  <a:srgbClr val="3333FF"/>
                </a:solidFill>
                <a:latin typeface="Arial" panose="020B0604020202020204" pitchFamily="34" charset="0"/>
                <a:cs typeface="Arial" panose="020B0604020202020204" pitchFamily="34" charset="0"/>
              </a:rPr>
              <a:t>Sources(causes):</a:t>
            </a:r>
            <a:endParaRPr lang="en-US" sz="3200" b="1" dirty="0">
              <a:solidFill>
                <a:srgbClr val="3333FF"/>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 </a:t>
            </a:r>
            <a:r>
              <a:rPr lang="en-US" sz="2600" dirty="0">
                <a:solidFill>
                  <a:srgbClr val="FF0000"/>
                </a:solidFill>
                <a:latin typeface="Arial" panose="020B0604020202020204" pitchFamily="34" charset="0"/>
                <a:cs typeface="Arial" panose="020B0604020202020204" pitchFamily="34" charset="0"/>
              </a:rPr>
              <a:t>Radon </a:t>
            </a:r>
            <a:r>
              <a:rPr lang="en-US" sz="2600" dirty="0" smtClean="0">
                <a:solidFill>
                  <a:srgbClr val="FF0000"/>
                </a:solidFill>
                <a:latin typeface="Arial" panose="020B0604020202020204" pitchFamily="34" charset="0"/>
                <a:cs typeface="Arial" panose="020B0604020202020204" pitchFamily="34" charset="0"/>
              </a:rPr>
              <a:t>gas</a:t>
            </a:r>
            <a:r>
              <a:rPr lang="en-US" sz="2600" dirty="0">
                <a:latin typeface="Arial" panose="020B0604020202020204" pitchFamily="34" charset="0"/>
                <a:cs typeface="Arial" panose="020B0604020202020204" pitchFamily="34" charset="0"/>
              </a:rPr>
              <a:t>:</a:t>
            </a:r>
            <a:r>
              <a:rPr lang="en-US" sz="2600" dirty="0" smtClean="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emitted from the building material like </a:t>
            </a:r>
            <a:r>
              <a:rPr lang="en-US" sz="2600" dirty="0" smtClean="0">
                <a:latin typeface="Arial" panose="020B0604020202020204" pitchFamily="34" charset="0"/>
                <a:cs typeface="Arial" panose="020B0604020202020204" pitchFamily="34" charset="0"/>
              </a:rPr>
              <a:t>bricks, concretes, </a:t>
            </a:r>
            <a:r>
              <a:rPr lang="en-US" sz="2600" dirty="0">
                <a:latin typeface="Arial" panose="020B0604020202020204" pitchFamily="34" charset="0"/>
                <a:cs typeface="Arial" panose="020B0604020202020204" pitchFamily="34" charset="0"/>
              </a:rPr>
              <a:t>tiles etc.,</a:t>
            </a:r>
          </a:p>
          <a:p>
            <a:r>
              <a:rPr lang="en-US" sz="2600" dirty="0">
                <a:latin typeface="Arial" panose="020B0604020202020204" pitchFamily="34" charset="0"/>
                <a:cs typeface="Arial" panose="020B0604020202020204" pitchFamily="34" charset="0"/>
              </a:rPr>
              <a:t>                     Burning of fuels in the </a:t>
            </a:r>
            <a:r>
              <a:rPr lang="en-US" sz="2600" dirty="0" smtClean="0">
                <a:latin typeface="Arial" panose="020B0604020202020204" pitchFamily="34" charset="0"/>
                <a:cs typeface="Arial" panose="020B0604020202020204" pitchFamily="34" charset="0"/>
              </a:rPr>
              <a:t>kitchen, </a:t>
            </a:r>
            <a:r>
              <a:rPr lang="en-US" sz="2600" dirty="0">
                <a:latin typeface="Arial" panose="020B0604020202020204" pitchFamily="34" charset="0"/>
                <a:cs typeface="Arial" panose="020B0604020202020204" pitchFamily="34" charset="0"/>
              </a:rPr>
              <a:t>cigarette smoke liberates the pollutants like CO , SO</a:t>
            </a:r>
            <a:r>
              <a:rPr lang="en-US" sz="2600" baseline="-25000" dirty="0">
                <a:latin typeface="Arial" panose="020B0604020202020204" pitchFamily="34" charset="0"/>
                <a:cs typeface="Arial" panose="020B0604020202020204" pitchFamily="34" charset="0"/>
              </a:rPr>
              <a:t>2 .</a:t>
            </a:r>
          </a:p>
          <a:p>
            <a:endParaRPr lang="en-US" sz="2800" dirty="0">
              <a:latin typeface="Arial" panose="020B0604020202020204" pitchFamily="34" charset="0"/>
              <a:cs typeface="Arial" panose="020B0604020202020204" pitchFamily="34" charset="0"/>
            </a:endParaRPr>
          </a:p>
        </p:txBody>
      </p:sp>
      <p:pic>
        <p:nvPicPr>
          <p:cNvPr id="2050" name="Picture 2" descr="Image result for radon g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4572000"/>
            <a:ext cx="319619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3801618"/>
            <a:ext cx="3600450" cy="3056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04800"/>
            <a:ext cx="8610600" cy="4985980"/>
          </a:xfrm>
          <a:prstGeom prst="rect">
            <a:avLst/>
          </a:prstGeom>
          <a:noFill/>
        </p:spPr>
        <p:txBody>
          <a:bodyPr wrap="square" rtlCol="0">
            <a:spAutoFit/>
          </a:bodyPr>
          <a:lstStyle/>
          <a:p>
            <a:r>
              <a:rPr lang="en-US" sz="4000" b="1" dirty="0" smtClean="0">
                <a:solidFill>
                  <a:srgbClr val="FF0000"/>
                </a:solidFill>
                <a:latin typeface="Arial" panose="020B0604020202020204" pitchFamily="34" charset="0"/>
                <a:cs typeface="Arial" panose="020B0604020202020204" pitchFamily="34" charset="0"/>
              </a:rPr>
              <a:t>Air Pollutants may exist in two major forms namely gases and particulates </a:t>
            </a:r>
          </a:p>
          <a:p>
            <a:endParaRPr lang="en-US" sz="2600" dirty="0">
              <a:solidFill>
                <a:srgbClr val="FF0000"/>
              </a:solidFill>
              <a:latin typeface="Arial" panose="020B0604020202020204" pitchFamily="34" charset="0"/>
              <a:cs typeface="Arial" panose="020B0604020202020204" pitchFamily="34" charset="0"/>
            </a:endParaRPr>
          </a:p>
          <a:p>
            <a:r>
              <a:rPr lang="en-US" sz="2800" b="1" dirty="0" smtClean="0">
                <a:solidFill>
                  <a:srgbClr val="00CC00"/>
                </a:solidFill>
                <a:latin typeface="Arial" panose="020B0604020202020204" pitchFamily="34" charset="0"/>
                <a:cs typeface="Arial" panose="020B0604020202020204" pitchFamily="34" charset="0"/>
              </a:rPr>
              <a:t>1. Gases:  </a:t>
            </a:r>
            <a:r>
              <a:rPr lang="en-US" sz="2800" dirty="0" smtClean="0">
                <a:solidFill>
                  <a:srgbClr val="3333FF"/>
                </a:solidFill>
                <a:latin typeface="Arial" panose="020B0604020202020204" pitchFamily="34" charset="0"/>
                <a:cs typeface="Arial" panose="020B0604020202020204" pitchFamily="34" charset="0"/>
              </a:rPr>
              <a:t>SO</a:t>
            </a:r>
            <a:r>
              <a:rPr lang="en-US" sz="2800" baseline="-25000" dirty="0" smtClean="0">
                <a:solidFill>
                  <a:srgbClr val="3333FF"/>
                </a:solidFill>
                <a:latin typeface="Arial" panose="020B0604020202020204" pitchFamily="34" charset="0"/>
                <a:cs typeface="Arial" panose="020B0604020202020204" pitchFamily="34" charset="0"/>
              </a:rPr>
              <a:t>2</a:t>
            </a:r>
            <a:r>
              <a:rPr lang="en-US" sz="2800" dirty="0" smtClean="0">
                <a:solidFill>
                  <a:srgbClr val="3333FF"/>
                </a:solidFill>
                <a:latin typeface="Arial" panose="020B0604020202020204" pitchFamily="34" charset="0"/>
                <a:cs typeface="Arial" panose="020B0604020202020204" pitchFamily="34" charset="0"/>
              </a:rPr>
              <a:t>, SO</a:t>
            </a:r>
            <a:r>
              <a:rPr lang="en-US" sz="2800" baseline="-25000" dirty="0" smtClean="0">
                <a:solidFill>
                  <a:srgbClr val="3333FF"/>
                </a:solidFill>
                <a:latin typeface="Arial" panose="020B0604020202020204" pitchFamily="34" charset="0"/>
                <a:cs typeface="Arial" panose="020B0604020202020204" pitchFamily="34" charset="0"/>
              </a:rPr>
              <a:t>3</a:t>
            </a:r>
            <a:r>
              <a:rPr lang="en-US" sz="2800" dirty="0" smtClean="0">
                <a:solidFill>
                  <a:srgbClr val="3333FF"/>
                </a:solidFill>
                <a:latin typeface="Arial" panose="020B0604020202020204" pitchFamily="34" charset="0"/>
                <a:cs typeface="Arial" panose="020B0604020202020204" pitchFamily="34" charset="0"/>
              </a:rPr>
              <a:t>, CO, CO</a:t>
            </a:r>
            <a:r>
              <a:rPr lang="en-US" sz="2800" baseline="-25000" dirty="0" smtClean="0">
                <a:solidFill>
                  <a:srgbClr val="3333FF"/>
                </a:solidFill>
                <a:latin typeface="Arial" panose="020B0604020202020204" pitchFamily="34" charset="0"/>
                <a:cs typeface="Arial" panose="020B0604020202020204" pitchFamily="34" charset="0"/>
              </a:rPr>
              <a:t>2</a:t>
            </a:r>
            <a:r>
              <a:rPr lang="en-US" sz="2800" dirty="0" smtClean="0">
                <a:solidFill>
                  <a:srgbClr val="3333FF"/>
                </a:solidFill>
                <a:latin typeface="Arial" panose="020B0604020202020204" pitchFamily="34" charset="0"/>
                <a:cs typeface="Arial" panose="020B0604020202020204" pitchFamily="34" charset="0"/>
              </a:rPr>
              <a:t>, </a:t>
            </a:r>
            <a:r>
              <a:rPr lang="en-US" sz="2800" dirty="0" err="1" smtClean="0">
                <a:solidFill>
                  <a:srgbClr val="3333FF"/>
                </a:solidFill>
                <a:latin typeface="Arial" panose="020B0604020202020204" pitchFamily="34" charset="0"/>
                <a:cs typeface="Arial" panose="020B0604020202020204" pitchFamily="34" charset="0"/>
              </a:rPr>
              <a:t>NOx</a:t>
            </a:r>
            <a:r>
              <a:rPr lang="en-US" sz="2800" dirty="0" smtClean="0">
                <a:solidFill>
                  <a:srgbClr val="3333FF"/>
                </a:solidFill>
                <a:latin typeface="Arial" panose="020B0604020202020204" pitchFamily="34" charset="0"/>
                <a:cs typeface="Arial" panose="020B0604020202020204" pitchFamily="34" charset="0"/>
              </a:rPr>
              <a:t>, H</a:t>
            </a:r>
            <a:r>
              <a:rPr lang="en-US" sz="2800" baseline="-25000" dirty="0" smtClean="0">
                <a:solidFill>
                  <a:srgbClr val="3333FF"/>
                </a:solidFill>
                <a:latin typeface="Arial" panose="020B0604020202020204" pitchFamily="34" charset="0"/>
                <a:cs typeface="Arial" panose="020B0604020202020204" pitchFamily="34" charset="0"/>
              </a:rPr>
              <a:t>2</a:t>
            </a:r>
            <a:r>
              <a:rPr lang="en-US" sz="2800" dirty="0" smtClean="0">
                <a:solidFill>
                  <a:srgbClr val="3333FF"/>
                </a:solidFill>
                <a:latin typeface="Arial" panose="020B0604020202020204" pitchFamily="34" charset="0"/>
                <a:cs typeface="Arial" panose="020B0604020202020204" pitchFamily="34" charset="0"/>
              </a:rPr>
              <a:t>S, O</a:t>
            </a:r>
            <a:r>
              <a:rPr lang="en-US" sz="2800" baseline="-25000" dirty="0" smtClean="0">
                <a:solidFill>
                  <a:srgbClr val="3333FF"/>
                </a:solidFill>
                <a:latin typeface="Arial" panose="020B0604020202020204" pitchFamily="34" charset="0"/>
                <a:cs typeface="Arial" panose="020B0604020202020204" pitchFamily="34" charset="0"/>
              </a:rPr>
              <a:t>3</a:t>
            </a:r>
            <a:r>
              <a:rPr lang="en-US" sz="2800" dirty="0" smtClean="0">
                <a:solidFill>
                  <a:srgbClr val="3333FF"/>
                </a:solidFill>
                <a:latin typeface="Arial" panose="020B0604020202020204" pitchFamily="34" charset="0"/>
                <a:cs typeface="Arial" panose="020B0604020202020204" pitchFamily="34" charset="0"/>
              </a:rPr>
              <a:t> casus pollution </a:t>
            </a:r>
          </a:p>
          <a:p>
            <a:endParaRPr lang="en-US" sz="2800" dirty="0">
              <a:solidFill>
                <a:srgbClr val="3333FF"/>
              </a:solidFill>
              <a:latin typeface="Arial" panose="020B0604020202020204" pitchFamily="34" charset="0"/>
              <a:cs typeface="Arial" panose="020B0604020202020204" pitchFamily="34" charset="0"/>
            </a:endParaRPr>
          </a:p>
          <a:p>
            <a:r>
              <a:rPr lang="en-US" sz="2800" b="1" dirty="0" smtClean="0">
                <a:solidFill>
                  <a:srgbClr val="00CC00"/>
                </a:solidFill>
                <a:latin typeface="Arial" panose="020B0604020202020204" pitchFamily="34" charset="0"/>
                <a:cs typeface="Arial" panose="020B0604020202020204" pitchFamily="34" charset="0"/>
              </a:rPr>
              <a:t>2. Particulates:  </a:t>
            </a:r>
            <a:r>
              <a:rPr lang="en-US" sz="2800" dirty="0" smtClean="0">
                <a:solidFill>
                  <a:srgbClr val="3333FF"/>
                </a:solidFill>
                <a:latin typeface="Arial" panose="020B0604020202020204" pitchFamily="34" charset="0"/>
                <a:cs typeface="Arial" panose="020B0604020202020204" pitchFamily="34" charset="0"/>
              </a:rPr>
              <a:t>Dust, Smoke, Smog, Asbestos, Lead dust, Polynuclear aromatic hydrocarbon  </a:t>
            </a:r>
          </a:p>
          <a:p>
            <a:endParaRPr lang="en-US" sz="3200" dirty="0">
              <a:solidFill>
                <a:srgbClr val="3333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69383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839200" cy="6400800"/>
          </a:xfrm>
        </p:spPr>
        <p:txBody>
          <a:bodyPr>
            <a:normAutofit/>
          </a:bodyPr>
          <a:lstStyle/>
          <a:p>
            <a:pPr>
              <a:buNone/>
            </a:pPr>
            <a:r>
              <a:rPr lang="en-US" b="1" dirty="0">
                <a:solidFill>
                  <a:srgbClr val="FF0000"/>
                </a:solidFill>
                <a:latin typeface="Arial" panose="020B0604020202020204" pitchFamily="34" charset="0"/>
                <a:cs typeface="Arial" panose="020B0604020202020204" pitchFamily="34" charset="0"/>
              </a:rPr>
              <a:t>Common air pollutants </a:t>
            </a:r>
          </a:p>
          <a:p>
            <a:pPr>
              <a:buNone/>
            </a:pPr>
            <a:r>
              <a:rPr lang="en-US" b="1" dirty="0">
                <a:solidFill>
                  <a:srgbClr val="3333FF"/>
                </a:solidFill>
                <a:latin typeface="Arial" panose="020B0604020202020204" pitchFamily="34" charset="0"/>
                <a:cs typeface="Arial" panose="020B0604020202020204" pitchFamily="34" charset="0"/>
              </a:rPr>
              <a:t>Sources and their effects</a:t>
            </a:r>
          </a:p>
          <a:p>
            <a:pPr>
              <a:buNone/>
            </a:pPr>
            <a:r>
              <a:rPr lang="en-US" b="1" dirty="0" smtClean="0">
                <a:solidFill>
                  <a:srgbClr val="FF0066"/>
                </a:solidFill>
                <a:latin typeface="Arial" panose="020B0604020202020204" pitchFamily="34" charset="0"/>
                <a:cs typeface="Arial" panose="020B0604020202020204" pitchFamily="34" charset="0"/>
              </a:rPr>
              <a:t>Carbon </a:t>
            </a:r>
            <a:r>
              <a:rPr lang="en-US" b="1" dirty="0">
                <a:solidFill>
                  <a:srgbClr val="FF0066"/>
                </a:solidFill>
                <a:latin typeface="Arial" panose="020B0604020202020204" pitchFamily="34" charset="0"/>
                <a:cs typeface="Arial" panose="020B0604020202020204" pitchFamily="34" charset="0"/>
              </a:rPr>
              <a:t>monoxide (CO)</a:t>
            </a:r>
            <a:endParaRPr lang="en-US" dirty="0">
              <a:solidFill>
                <a:srgbClr val="FF0066"/>
              </a:solidFill>
              <a:latin typeface="Arial" panose="020B0604020202020204" pitchFamily="34" charset="0"/>
              <a:cs typeface="Arial" panose="020B0604020202020204" pitchFamily="34" charset="0"/>
            </a:endParaRPr>
          </a:p>
          <a:p>
            <a:pPr>
              <a:buNone/>
            </a:pPr>
            <a:r>
              <a:rPr lang="en-US" sz="2800" b="1" dirty="0" smtClean="0">
                <a:latin typeface="Arial" panose="020B0604020202020204" pitchFamily="34" charset="0"/>
                <a:cs typeface="Arial" panose="020B0604020202020204" pitchFamily="34" charset="0"/>
              </a:rPr>
              <a:t>Properties:</a:t>
            </a:r>
            <a:r>
              <a:rPr lang="en-US" sz="2800" dirty="0" smtClean="0">
                <a:latin typeface="Arial" panose="020B0604020202020204" pitchFamily="34" charset="0"/>
                <a:cs typeface="Arial" panose="020B0604020202020204" pitchFamily="34" charset="0"/>
              </a:rPr>
              <a:t> </a:t>
            </a:r>
            <a:r>
              <a:rPr lang="en-US" sz="2800" b="1" dirty="0" smtClean="0">
                <a:solidFill>
                  <a:srgbClr val="002060"/>
                </a:solidFill>
                <a:latin typeface="Arial" panose="020B0604020202020204" pitchFamily="34" charset="0"/>
                <a:cs typeface="Arial" panose="020B0604020202020204" pitchFamily="34" charset="0"/>
              </a:rPr>
              <a:t>Color </a:t>
            </a:r>
            <a:r>
              <a:rPr lang="en-US" sz="2800" b="1" dirty="0">
                <a:solidFill>
                  <a:srgbClr val="002060"/>
                </a:solidFill>
                <a:latin typeface="Arial" panose="020B0604020202020204" pitchFamily="34" charset="0"/>
                <a:cs typeface="Arial" panose="020B0604020202020204" pitchFamily="34" charset="0"/>
              </a:rPr>
              <a:t>less , </a:t>
            </a:r>
            <a:r>
              <a:rPr lang="en-US" sz="2800" b="1" dirty="0" smtClean="0">
                <a:solidFill>
                  <a:srgbClr val="002060"/>
                </a:solidFill>
                <a:latin typeface="Arial" panose="020B0604020202020204" pitchFamily="34" charset="0"/>
                <a:cs typeface="Arial" panose="020B0604020202020204" pitchFamily="34" charset="0"/>
              </a:rPr>
              <a:t>Odorless and toxic </a:t>
            </a:r>
            <a:r>
              <a:rPr lang="en-US" sz="2800" b="1" dirty="0">
                <a:solidFill>
                  <a:srgbClr val="002060"/>
                </a:solidFill>
                <a:latin typeface="Arial" panose="020B0604020202020204" pitchFamily="34" charset="0"/>
                <a:cs typeface="Arial" panose="020B0604020202020204" pitchFamily="34" charset="0"/>
              </a:rPr>
              <a:t>gas</a:t>
            </a:r>
          </a:p>
          <a:p>
            <a:pPr>
              <a:buNone/>
            </a:pPr>
            <a:endParaRPr lang="en-US" sz="2800" b="1" smtClean="0">
              <a:latin typeface="Arial" panose="020B0604020202020204" pitchFamily="34" charset="0"/>
              <a:cs typeface="Arial" panose="020B0604020202020204" pitchFamily="34" charset="0"/>
            </a:endParaRPr>
          </a:p>
          <a:p>
            <a:pPr>
              <a:buNone/>
            </a:pPr>
            <a:r>
              <a:rPr lang="en-US" sz="2800" b="1" smtClean="0">
                <a:latin typeface="Arial" panose="020B0604020202020204" pitchFamily="34" charset="0"/>
                <a:cs typeface="Arial" panose="020B0604020202020204" pitchFamily="34" charset="0"/>
              </a:rPr>
              <a:t>Affects</a:t>
            </a:r>
            <a:r>
              <a:rPr lang="en-US" sz="2800" b="1" dirty="0" smtClean="0">
                <a:latin typeface="Arial" panose="020B0604020202020204" pitchFamily="34" charset="0"/>
                <a:cs typeface="Arial" panose="020B0604020202020204" pitchFamily="34" charset="0"/>
              </a:rPr>
              <a:t>:</a:t>
            </a:r>
            <a:r>
              <a:rPr lang="en-US" sz="2800" b="1" dirty="0" smtClean="0">
                <a:solidFill>
                  <a:srgbClr val="002060"/>
                </a:solidFill>
                <a:latin typeface="Arial" panose="020B0604020202020204" pitchFamily="34" charset="0"/>
                <a:cs typeface="Arial" panose="020B0604020202020204" pitchFamily="34" charset="0"/>
              </a:rPr>
              <a:t> Injurious </a:t>
            </a:r>
            <a:r>
              <a:rPr lang="en-US" sz="2800" b="1" dirty="0">
                <a:solidFill>
                  <a:srgbClr val="002060"/>
                </a:solidFill>
                <a:latin typeface="Arial" panose="020B0604020202020204" pitchFamily="34" charset="0"/>
                <a:cs typeface="Arial" panose="020B0604020202020204" pitchFamily="34" charset="0"/>
              </a:rPr>
              <a:t>to human and animal </a:t>
            </a:r>
            <a:r>
              <a:rPr lang="en-US" sz="2800" b="1" dirty="0" smtClean="0">
                <a:solidFill>
                  <a:srgbClr val="002060"/>
                </a:solidFill>
                <a:latin typeface="Arial" panose="020B0604020202020204" pitchFamily="34" charset="0"/>
                <a:cs typeface="Arial" panose="020B0604020202020204" pitchFamily="34" charset="0"/>
              </a:rPr>
              <a:t>health</a:t>
            </a:r>
          </a:p>
          <a:p>
            <a:pPr>
              <a:buNone/>
            </a:pPr>
            <a:r>
              <a:rPr lang="en-US" sz="2800" b="1" dirty="0" smtClean="0">
                <a:solidFill>
                  <a:srgbClr val="002060"/>
                </a:solidFill>
                <a:latin typeface="Arial" panose="020B0604020202020204" pitchFamily="34" charset="0"/>
                <a:cs typeface="Arial" panose="020B0604020202020204" pitchFamily="34" charset="0"/>
              </a:rPr>
              <a:t>			</a:t>
            </a:r>
          </a:p>
          <a:p>
            <a:pPr>
              <a:buNone/>
            </a:pPr>
            <a:r>
              <a:rPr lang="en-US" sz="2800" b="1" dirty="0" smtClean="0">
                <a:latin typeface="Arial" panose="020B0604020202020204" pitchFamily="34" charset="0"/>
                <a:cs typeface="Arial" panose="020B0604020202020204" pitchFamily="34" charset="0"/>
              </a:rPr>
              <a:t>Sources: </a:t>
            </a:r>
            <a:r>
              <a:rPr lang="en-US" sz="2800" b="1" dirty="0" smtClean="0">
                <a:solidFill>
                  <a:srgbClr val="002060"/>
                </a:solidFill>
                <a:latin typeface="Arial" panose="020B0604020202020204" pitchFamily="34" charset="0"/>
                <a:cs typeface="Arial" panose="020B0604020202020204" pitchFamily="34" charset="0"/>
              </a:rPr>
              <a:t>About </a:t>
            </a:r>
            <a:r>
              <a:rPr lang="en-US" sz="2800" b="1" dirty="0">
                <a:solidFill>
                  <a:srgbClr val="002060"/>
                </a:solidFill>
                <a:latin typeface="Arial" panose="020B0604020202020204" pitchFamily="34" charset="0"/>
                <a:cs typeface="Arial" panose="020B0604020202020204" pitchFamily="34" charset="0"/>
              </a:rPr>
              <a:t>77% comes from motor </a:t>
            </a:r>
            <a:r>
              <a:rPr lang="en-US" sz="2800" b="1" dirty="0" smtClean="0">
                <a:solidFill>
                  <a:srgbClr val="002060"/>
                </a:solidFill>
                <a:latin typeface="Arial" panose="020B0604020202020204" pitchFamily="34" charset="0"/>
                <a:cs typeface="Arial" panose="020B0604020202020204" pitchFamily="34" charset="0"/>
              </a:rPr>
              <a:t>vehicles </a:t>
            </a:r>
          </a:p>
          <a:p>
            <a:pPr>
              <a:buNone/>
            </a:pPr>
            <a:r>
              <a:rPr lang="en-US" sz="2800" b="1" dirty="0">
                <a:solidFill>
                  <a:srgbClr val="002060"/>
                </a:solidFill>
                <a:latin typeface="Arial" panose="020B0604020202020204" pitchFamily="34" charset="0"/>
                <a:cs typeface="Arial" panose="020B0604020202020204" pitchFamily="34" charset="0"/>
              </a:rPr>
              <a:t> </a:t>
            </a:r>
            <a:r>
              <a:rPr lang="en-US" sz="2800" b="1" dirty="0" smtClean="0">
                <a:solidFill>
                  <a:srgbClr val="002060"/>
                </a:solidFill>
                <a:latin typeface="Arial" panose="020B0604020202020204" pitchFamily="34" charset="0"/>
                <a:cs typeface="Arial" panose="020B0604020202020204" pitchFamily="34" charset="0"/>
              </a:rPr>
              <a:t>             (mainly petrol engine  vehicles)</a:t>
            </a:r>
          </a:p>
          <a:p>
            <a:pPr>
              <a:buNone/>
            </a:pPr>
            <a:r>
              <a:rPr lang="en-US" sz="2800" b="1" dirty="0">
                <a:solidFill>
                  <a:srgbClr val="002060"/>
                </a:solidFill>
                <a:latin typeface="Arial" panose="020B0604020202020204" pitchFamily="34" charset="0"/>
                <a:cs typeface="Arial" panose="020B0604020202020204" pitchFamily="34" charset="0"/>
              </a:rPr>
              <a:t> </a:t>
            </a:r>
            <a:r>
              <a:rPr lang="en-US" sz="2800" b="1" dirty="0" smtClean="0">
                <a:solidFill>
                  <a:srgbClr val="002060"/>
                </a:solidFill>
                <a:latin typeface="Arial" panose="020B0604020202020204" pitchFamily="34" charset="0"/>
                <a:cs typeface="Arial" panose="020B0604020202020204" pitchFamily="34" charset="0"/>
              </a:rPr>
              <a:t>    Cigarette smoking</a:t>
            </a:r>
          </a:p>
          <a:p>
            <a:pPr>
              <a:buNone/>
            </a:pPr>
            <a:r>
              <a:rPr lang="en-US" sz="2800" b="1" dirty="0">
                <a:solidFill>
                  <a:srgbClr val="002060"/>
                </a:solidFill>
                <a:latin typeface="Arial" panose="020B0604020202020204" pitchFamily="34" charset="0"/>
                <a:cs typeface="Arial" panose="020B0604020202020204" pitchFamily="34" charset="0"/>
              </a:rPr>
              <a:t> </a:t>
            </a:r>
            <a:r>
              <a:rPr lang="en-US" sz="2800" b="1" dirty="0" smtClean="0">
                <a:solidFill>
                  <a:srgbClr val="002060"/>
                </a:solidFill>
                <a:latin typeface="Arial" panose="020B0604020202020204" pitchFamily="34" charset="0"/>
                <a:cs typeface="Arial" panose="020B0604020202020204" pitchFamily="34" charset="0"/>
              </a:rPr>
              <a:t>     Industrial source, Automobile exhaust gases</a:t>
            </a:r>
          </a:p>
          <a:p>
            <a:pPr>
              <a:buNone/>
            </a:pPr>
            <a:endParaRPr lang="en-US" b="1" dirty="0">
              <a:solidFill>
                <a:srgbClr val="002060"/>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fontScale="92500"/>
          </a:bodyPr>
          <a:lstStyle/>
          <a:p>
            <a:pPr>
              <a:buNone/>
            </a:pPr>
            <a:r>
              <a:rPr lang="en-US" b="1" dirty="0">
                <a:solidFill>
                  <a:srgbClr val="FF0000"/>
                </a:solidFill>
                <a:latin typeface="Arial" panose="020B0604020202020204" pitchFamily="34" charset="0"/>
                <a:cs typeface="Arial" panose="020B0604020202020204" pitchFamily="34" charset="0"/>
              </a:rPr>
              <a:t>Human </a:t>
            </a:r>
            <a:r>
              <a:rPr lang="en-US" b="1" dirty="0" smtClean="0">
                <a:solidFill>
                  <a:srgbClr val="FF0000"/>
                </a:solidFill>
                <a:latin typeface="Arial" panose="020B0604020202020204" pitchFamily="34" charset="0"/>
                <a:cs typeface="Arial" panose="020B0604020202020204" pitchFamily="34" charset="0"/>
              </a:rPr>
              <a:t>sources</a:t>
            </a:r>
          </a:p>
          <a:p>
            <a:r>
              <a:rPr lang="en-US" dirty="0" smtClean="0">
                <a:solidFill>
                  <a:srgbClr val="FF0000"/>
                </a:solidFill>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Incomplete </a:t>
            </a:r>
            <a:r>
              <a:rPr lang="en-US" b="1" dirty="0">
                <a:solidFill>
                  <a:srgbClr val="3333FF"/>
                </a:solidFill>
                <a:latin typeface="Arial" panose="020B0604020202020204" pitchFamily="34" charset="0"/>
                <a:cs typeface="Arial" panose="020B0604020202020204" pitchFamily="34" charset="0"/>
              </a:rPr>
              <a:t>combustion of fossil fuel</a:t>
            </a:r>
          </a:p>
          <a:p>
            <a:r>
              <a:rPr lang="en-US" b="1" dirty="0">
                <a:solidFill>
                  <a:srgbClr val="3333FF"/>
                </a:solidFill>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 Power plants</a:t>
            </a:r>
            <a:endParaRPr lang="en-US" b="1" dirty="0">
              <a:solidFill>
                <a:srgbClr val="3333FF"/>
              </a:solidFill>
              <a:latin typeface="Arial" panose="020B0604020202020204" pitchFamily="34" charset="0"/>
              <a:cs typeface="Arial" panose="020B0604020202020204" pitchFamily="34" charset="0"/>
            </a:endParaRPr>
          </a:p>
          <a:p>
            <a:pPr>
              <a:buNone/>
            </a:pPr>
            <a:r>
              <a:rPr lang="en-US" b="1" dirty="0">
                <a:solidFill>
                  <a:srgbClr val="FF0000"/>
                </a:solidFill>
                <a:latin typeface="Arial" panose="020B0604020202020204" pitchFamily="34" charset="0"/>
                <a:cs typeface="Arial" panose="020B0604020202020204" pitchFamily="34" charset="0"/>
              </a:rPr>
              <a:t>Human health </a:t>
            </a:r>
            <a:r>
              <a:rPr lang="en-US" b="1" dirty="0" smtClean="0">
                <a:solidFill>
                  <a:srgbClr val="FF0000"/>
                </a:solidFill>
                <a:latin typeface="Arial" panose="020B0604020202020204" pitchFamily="34" charset="0"/>
                <a:cs typeface="Arial" panose="020B0604020202020204" pitchFamily="34" charset="0"/>
              </a:rPr>
              <a:t>effects  </a:t>
            </a:r>
          </a:p>
          <a:p>
            <a:pPr algn="just">
              <a:buNone/>
            </a:pPr>
            <a:r>
              <a:rPr lang="en-US" b="1" dirty="0" smtClean="0">
                <a:solidFill>
                  <a:srgbClr val="FF0000"/>
                </a:solidFill>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CO binds with hemoglobin (RBC) to form   carboxy hemoglobin, thereby hampering  the transfer of oxygen to the tissues. </a:t>
            </a:r>
            <a:endParaRPr lang="en-US" dirty="0">
              <a:solidFill>
                <a:srgbClr val="FF0000"/>
              </a:solidFill>
              <a:latin typeface="Arial" panose="020B0604020202020204" pitchFamily="34" charset="0"/>
              <a:cs typeface="Arial" panose="020B0604020202020204" pitchFamily="34" charset="0"/>
            </a:endParaRPr>
          </a:p>
          <a:p>
            <a:pPr>
              <a:buNone/>
            </a:pPr>
            <a:r>
              <a:rPr lang="en-US" b="1" dirty="0" smtClean="0">
                <a:solidFill>
                  <a:srgbClr val="3333FF"/>
                </a:solidFill>
                <a:latin typeface="Arial" panose="020B0604020202020204" pitchFamily="34" charset="0"/>
                <a:cs typeface="Arial" panose="020B0604020202020204" pitchFamily="34" charset="0"/>
              </a:rPr>
              <a:t>    Headache, </a:t>
            </a:r>
            <a:r>
              <a:rPr lang="en-US" b="1" dirty="0">
                <a:solidFill>
                  <a:srgbClr val="3333FF"/>
                </a:solidFill>
                <a:latin typeface="Arial" panose="020B0604020202020204" pitchFamily="34" charset="0"/>
                <a:cs typeface="Arial" panose="020B0604020202020204" pitchFamily="34" charset="0"/>
              </a:rPr>
              <a:t>anemia</a:t>
            </a:r>
          </a:p>
          <a:p>
            <a:pPr>
              <a:buNone/>
            </a:pPr>
            <a:r>
              <a:rPr lang="en-US" b="1" dirty="0">
                <a:solidFill>
                  <a:srgbClr val="3333FF"/>
                </a:solidFill>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At </a:t>
            </a:r>
            <a:r>
              <a:rPr lang="en-US" b="1" dirty="0">
                <a:solidFill>
                  <a:srgbClr val="3333FF"/>
                </a:solidFill>
                <a:latin typeface="Arial" panose="020B0604020202020204" pitchFamily="34" charset="0"/>
                <a:cs typeface="Arial" panose="020B0604020202020204" pitchFamily="34" charset="0"/>
              </a:rPr>
              <a:t>high levels it leads to coma and death</a:t>
            </a:r>
          </a:p>
          <a:p>
            <a:pPr>
              <a:buNone/>
            </a:pPr>
            <a:r>
              <a:rPr lang="en-US" b="1" dirty="0">
                <a:solidFill>
                  <a:srgbClr val="FF0000"/>
                </a:solidFill>
                <a:latin typeface="Arial" panose="020B0604020202020204" pitchFamily="34" charset="0"/>
                <a:cs typeface="Arial" panose="020B0604020202020204" pitchFamily="34" charset="0"/>
              </a:rPr>
              <a:t>Environmental effects</a:t>
            </a:r>
          </a:p>
          <a:p>
            <a:pPr>
              <a:buNone/>
            </a:pPr>
            <a:r>
              <a:rPr lang="en-US" b="1" dirty="0">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It </a:t>
            </a:r>
            <a:r>
              <a:rPr lang="en-US" b="1" dirty="0">
                <a:solidFill>
                  <a:srgbClr val="3333FF"/>
                </a:solidFill>
                <a:latin typeface="Arial" panose="020B0604020202020204" pitchFamily="34" charset="0"/>
                <a:cs typeface="Arial" panose="020B0604020202020204" pitchFamily="34" charset="0"/>
              </a:rPr>
              <a:t>increases global temperature</a:t>
            </a:r>
          </a:p>
          <a:p>
            <a:pPr>
              <a:buNone/>
            </a:pP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6400800"/>
          </a:xfrm>
        </p:spPr>
        <p:txBody>
          <a:bodyPr>
            <a:normAutofit fontScale="77500" lnSpcReduction="20000"/>
          </a:bodyPr>
          <a:lstStyle/>
          <a:p>
            <a:pPr>
              <a:buNone/>
            </a:pPr>
            <a:r>
              <a:rPr lang="en-US" sz="5200" b="1" dirty="0">
                <a:solidFill>
                  <a:srgbClr val="FF0000"/>
                </a:solidFill>
                <a:latin typeface="Arial" panose="020B0604020202020204" pitchFamily="34" charset="0"/>
                <a:cs typeface="Arial" panose="020B0604020202020204" pitchFamily="34" charset="0"/>
              </a:rPr>
              <a:t>Sulphur dioxide(SO</a:t>
            </a:r>
            <a:r>
              <a:rPr lang="en-US" sz="5200" b="1" baseline="-25000" dirty="0">
                <a:solidFill>
                  <a:srgbClr val="FF0000"/>
                </a:solidFill>
                <a:latin typeface="Arial" panose="020B0604020202020204" pitchFamily="34" charset="0"/>
                <a:cs typeface="Arial" panose="020B0604020202020204" pitchFamily="34" charset="0"/>
              </a:rPr>
              <a:t>2</a:t>
            </a:r>
            <a:r>
              <a:rPr lang="en-US" sz="5200" b="1" dirty="0">
                <a:solidFill>
                  <a:srgbClr val="FF0000"/>
                </a:solidFill>
                <a:latin typeface="Arial" panose="020B0604020202020204" pitchFamily="34" charset="0"/>
                <a:cs typeface="Arial" panose="020B0604020202020204" pitchFamily="34" charset="0"/>
              </a:rPr>
              <a:t>)</a:t>
            </a:r>
            <a:endParaRPr lang="en-US" sz="5200" dirty="0">
              <a:solidFill>
                <a:srgbClr val="FF0000"/>
              </a:solidFill>
              <a:latin typeface="Arial" panose="020B0604020202020204" pitchFamily="34" charset="0"/>
              <a:cs typeface="Arial" panose="020B0604020202020204" pitchFamily="34" charset="0"/>
            </a:endParaRPr>
          </a:p>
          <a:p>
            <a:pPr>
              <a:buNone/>
            </a:pP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 Colorless and irritating gas</a:t>
            </a:r>
          </a:p>
          <a:p>
            <a:pPr>
              <a:buNone/>
            </a:pPr>
            <a:r>
              <a:rPr lang="en-US" b="1" dirty="0">
                <a:solidFill>
                  <a:srgbClr val="3333FF"/>
                </a:solidFill>
                <a:latin typeface="Arial" panose="020B0604020202020204" pitchFamily="34" charset="0"/>
                <a:cs typeface="Arial" panose="020B0604020202020204" pitchFamily="34" charset="0"/>
              </a:rPr>
              <a:t>             Formed from burning of coal and oil.</a:t>
            </a:r>
          </a:p>
          <a:p>
            <a:pPr>
              <a:buNone/>
            </a:pPr>
            <a:r>
              <a:rPr lang="en-US" b="1" dirty="0">
                <a:solidFill>
                  <a:srgbClr val="3333FF"/>
                </a:solidFill>
                <a:latin typeface="Arial" panose="020B0604020202020204" pitchFamily="34" charset="0"/>
                <a:cs typeface="Arial" panose="020B0604020202020204" pitchFamily="34" charset="0"/>
              </a:rPr>
              <a:t>             It is converted in to </a:t>
            </a:r>
            <a:r>
              <a:rPr lang="en-US" b="1" dirty="0" err="1" smtClean="0">
                <a:solidFill>
                  <a:srgbClr val="3333FF"/>
                </a:solidFill>
                <a:latin typeface="Arial" panose="020B0604020202020204" pitchFamily="34" charset="0"/>
                <a:cs typeface="Arial" panose="020B0604020202020204" pitchFamily="34" charset="0"/>
              </a:rPr>
              <a:t>sulphurous</a:t>
            </a:r>
            <a:r>
              <a:rPr lang="en-US" b="1" dirty="0" smtClean="0">
                <a:solidFill>
                  <a:srgbClr val="3333FF"/>
                </a:solidFill>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acid in acid rain    		 process.</a:t>
            </a:r>
          </a:p>
          <a:p>
            <a:pPr>
              <a:buNone/>
            </a:pPr>
            <a:r>
              <a:rPr lang="en-US" sz="3800" b="1" dirty="0">
                <a:solidFill>
                  <a:srgbClr val="FF0000"/>
                </a:solidFill>
                <a:latin typeface="Arial" panose="020B0604020202020204" pitchFamily="34" charset="0"/>
                <a:cs typeface="Arial" panose="020B0604020202020204" pitchFamily="34" charset="0"/>
              </a:rPr>
              <a:t>Human sources</a:t>
            </a:r>
          </a:p>
          <a:p>
            <a:pPr>
              <a:buNone/>
            </a:pPr>
            <a:r>
              <a:rPr lang="en-US" dirty="0">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  Power plants 88%</a:t>
            </a:r>
          </a:p>
          <a:p>
            <a:pPr>
              <a:buNone/>
            </a:pPr>
            <a:r>
              <a:rPr lang="en-US" b="1" dirty="0">
                <a:solidFill>
                  <a:srgbClr val="3333FF"/>
                </a:solidFill>
                <a:latin typeface="Arial" panose="020B0604020202020204" pitchFamily="34" charset="0"/>
                <a:cs typeface="Arial" panose="020B0604020202020204" pitchFamily="34" charset="0"/>
              </a:rPr>
              <a:t>             Industrial process 10%</a:t>
            </a:r>
          </a:p>
          <a:p>
            <a:pPr>
              <a:buNone/>
            </a:pPr>
            <a:r>
              <a:rPr lang="en-US" sz="3800" b="1" dirty="0">
                <a:solidFill>
                  <a:srgbClr val="FF0000"/>
                </a:solidFill>
                <a:latin typeface="Arial" panose="020B0604020202020204" pitchFamily="34" charset="0"/>
                <a:cs typeface="Arial" panose="020B0604020202020204" pitchFamily="34" charset="0"/>
              </a:rPr>
              <a:t>Health effects</a:t>
            </a:r>
            <a:endParaRPr lang="en-US" sz="3800" dirty="0">
              <a:solidFill>
                <a:srgbClr val="FF0000"/>
              </a:solidFill>
              <a:latin typeface="Arial" panose="020B0604020202020204" pitchFamily="34" charset="0"/>
              <a:cs typeface="Arial" panose="020B0604020202020204" pitchFamily="34" charset="0"/>
            </a:endParaRPr>
          </a:p>
          <a:p>
            <a:pPr>
              <a:buNone/>
            </a:pP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Breathing problems even for healthy </a:t>
            </a:r>
            <a:r>
              <a:rPr lang="en-US" b="1" dirty="0" smtClean="0">
                <a:solidFill>
                  <a:srgbClr val="3333FF"/>
                </a:solidFill>
                <a:latin typeface="Arial" panose="020B0604020202020204" pitchFamily="34" charset="0"/>
                <a:cs typeface="Arial" panose="020B0604020202020204" pitchFamily="34" charset="0"/>
              </a:rPr>
              <a:t>people</a:t>
            </a:r>
          </a:p>
          <a:p>
            <a:pPr>
              <a:buNone/>
            </a:pPr>
            <a:r>
              <a:rPr lang="en-US" b="1" dirty="0" smtClean="0">
                <a:solidFill>
                  <a:srgbClr val="3333FF"/>
                </a:solidFill>
                <a:latin typeface="Arial" panose="020B0604020202020204" pitchFamily="34" charset="0"/>
                <a:cs typeface="Arial" panose="020B0604020202020204" pitchFamily="34" charset="0"/>
              </a:rPr>
              <a:t>             Eye irritation, Throat problem,  </a:t>
            </a:r>
          </a:p>
          <a:p>
            <a:pPr>
              <a:buNone/>
            </a:pPr>
            <a:r>
              <a:rPr lang="en-US" b="1" dirty="0">
                <a:solidFill>
                  <a:srgbClr val="3333FF"/>
                </a:solidFill>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            cardiac diseases to human, </a:t>
            </a:r>
          </a:p>
          <a:p>
            <a:pPr>
              <a:buNone/>
            </a:pPr>
            <a:r>
              <a:rPr lang="en-US" sz="3800" b="1" dirty="0" smtClean="0">
                <a:solidFill>
                  <a:srgbClr val="FF0000"/>
                </a:solidFill>
                <a:latin typeface="Arial" panose="020B0604020202020204" pitchFamily="34" charset="0"/>
                <a:cs typeface="Arial" panose="020B0604020202020204" pitchFamily="34" charset="0"/>
              </a:rPr>
              <a:t>Environmental </a:t>
            </a:r>
            <a:r>
              <a:rPr lang="en-US" sz="3800" b="1" dirty="0">
                <a:solidFill>
                  <a:srgbClr val="FF0000"/>
                </a:solidFill>
                <a:latin typeface="Arial" panose="020B0604020202020204" pitchFamily="34" charset="0"/>
                <a:cs typeface="Arial" panose="020B0604020202020204" pitchFamily="34" charset="0"/>
              </a:rPr>
              <a:t>effects</a:t>
            </a:r>
            <a:endParaRPr lang="en-US" sz="3800"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Damage to agriculture, Chlorophyll destruction</a:t>
            </a:r>
            <a:endParaRPr lang="en-US" b="1" dirty="0">
              <a:solidFill>
                <a:srgbClr val="3333FF"/>
              </a:solidFill>
              <a:latin typeface="Arial" panose="020B0604020202020204" pitchFamily="34" charset="0"/>
              <a:cs typeface="Arial" panose="020B0604020202020204" pitchFamily="34" charset="0"/>
            </a:endParaRPr>
          </a:p>
          <a:p>
            <a:pPr>
              <a:buNone/>
            </a:pPr>
            <a:r>
              <a:rPr lang="en-US" b="1" dirty="0">
                <a:solidFill>
                  <a:srgbClr val="3333FF"/>
                </a:solidFill>
                <a:latin typeface="Arial" panose="020B0604020202020204" pitchFamily="34" charset="0"/>
                <a:cs typeface="Arial" panose="020B0604020202020204" pitchFamily="34" charset="0"/>
              </a:rPr>
              <a:t>             </a:t>
            </a:r>
            <a:r>
              <a:rPr lang="en-US" b="1" dirty="0" err="1" smtClean="0">
                <a:solidFill>
                  <a:srgbClr val="3333FF"/>
                </a:solidFill>
                <a:latin typeface="Arial" panose="020B0604020202020204" pitchFamily="34" charset="0"/>
                <a:cs typeface="Arial" panose="020B0604020202020204" pitchFamily="34" charset="0"/>
              </a:rPr>
              <a:t>Sulphurous</a:t>
            </a:r>
            <a:r>
              <a:rPr lang="en-US" b="1" dirty="0" smtClean="0">
                <a:solidFill>
                  <a:srgbClr val="3333FF"/>
                </a:solidFill>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acid </a:t>
            </a:r>
            <a:r>
              <a:rPr lang="en-US" b="1" dirty="0" smtClean="0">
                <a:solidFill>
                  <a:srgbClr val="3333FF"/>
                </a:solidFill>
                <a:latin typeface="Arial" panose="020B0604020202020204" pitchFamily="34" charset="0"/>
                <a:cs typeface="Arial" panose="020B0604020202020204" pitchFamily="34" charset="0"/>
              </a:rPr>
              <a:t>in acid rain damage </a:t>
            </a:r>
            <a:r>
              <a:rPr lang="en-US" b="1" dirty="0">
                <a:solidFill>
                  <a:srgbClr val="3333FF"/>
                </a:solidFill>
                <a:latin typeface="Arial" panose="020B0604020202020204" pitchFamily="34" charset="0"/>
                <a:cs typeface="Arial" panose="020B0604020202020204" pitchFamily="34" charset="0"/>
              </a:rPr>
              <a:t>trees, plants, soil </a:t>
            </a:r>
            <a:r>
              <a:rPr lang="en-US" b="1" dirty="0" smtClean="0">
                <a:solidFill>
                  <a:srgbClr val="3333FF"/>
                </a:solidFill>
                <a:latin typeface="Arial" panose="020B0604020202020204" pitchFamily="34" charset="0"/>
                <a:cs typeface="Arial" panose="020B0604020202020204" pitchFamily="34" charset="0"/>
              </a:rPr>
              <a:t>and aquatic </a:t>
            </a:r>
            <a:r>
              <a:rPr lang="en-US" b="1" dirty="0">
                <a:solidFill>
                  <a:srgbClr val="3333FF"/>
                </a:solidFill>
                <a:latin typeface="Arial" panose="020B0604020202020204" pitchFamily="34" charset="0"/>
                <a:cs typeface="Arial" panose="020B0604020202020204" pitchFamily="34" charset="0"/>
              </a:rPr>
              <a:t>life.</a:t>
            </a:r>
          </a:p>
          <a:p>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6553200"/>
          </a:xfrm>
        </p:spPr>
        <p:txBody>
          <a:bodyPr>
            <a:normAutofit fontScale="70000" lnSpcReduction="20000"/>
          </a:bodyPr>
          <a:lstStyle/>
          <a:p>
            <a:pPr>
              <a:buNone/>
            </a:pPr>
            <a:r>
              <a:rPr lang="en-US" sz="5200" b="1" dirty="0" smtClean="0">
                <a:solidFill>
                  <a:srgbClr val="FF0000"/>
                </a:solidFill>
                <a:latin typeface="Arial" panose="020B0604020202020204" pitchFamily="34" charset="0"/>
                <a:cs typeface="Arial" panose="020B0604020202020204" pitchFamily="34" charset="0"/>
              </a:rPr>
              <a:t>Carbon dioxide (CO</a:t>
            </a:r>
            <a:r>
              <a:rPr lang="en-US" sz="5200" b="1" baseline="-25000" dirty="0" smtClean="0">
                <a:solidFill>
                  <a:srgbClr val="FF0000"/>
                </a:solidFill>
                <a:latin typeface="Arial" panose="020B0604020202020204" pitchFamily="34" charset="0"/>
                <a:cs typeface="Arial" panose="020B0604020202020204" pitchFamily="34" charset="0"/>
              </a:rPr>
              <a:t>2</a:t>
            </a:r>
            <a:r>
              <a:rPr lang="en-US" sz="5200" b="1" dirty="0">
                <a:solidFill>
                  <a:srgbClr val="FF0000"/>
                </a:solidFill>
                <a:latin typeface="Arial" panose="020B0604020202020204" pitchFamily="34" charset="0"/>
                <a:cs typeface="Arial" panose="020B0604020202020204" pitchFamily="34" charset="0"/>
              </a:rPr>
              <a:t>)</a:t>
            </a:r>
            <a:endParaRPr lang="en-US" sz="5200" dirty="0">
              <a:solidFill>
                <a:srgbClr val="FF0000"/>
              </a:solidFill>
              <a:latin typeface="Arial" panose="020B0604020202020204" pitchFamily="34" charset="0"/>
              <a:cs typeface="Arial" panose="020B0604020202020204" pitchFamily="34" charset="0"/>
            </a:endParaRPr>
          </a:p>
          <a:p>
            <a:pPr>
              <a:buNone/>
            </a:pP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 Colorless and </a:t>
            </a:r>
            <a:r>
              <a:rPr lang="en-US" b="1" dirty="0" smtClean="0">
                <a:solidFill>
                  <a:srgbClr val="3333FF"/>
                </a:solidFill>
                <a:latin typeface="Arial" panose="020B0604020202020204" pitchFamily="34" charset="0"/>
                <a:cs typeface="Arial" panose="020B0604020202020204" pitchFamily="34" charset="0"/>
              </a:rPr>
              <a:t>odourless green house gas </a:t>
            </a:r>
            <a:endParaRPr lang="en-US" b="1" dirty="0">
              <a:solidFill>
                <a:srgbClr val="3333FF"/>
              </a:solidFill>
              <a:latin typeface="Arial" panose="020B0604020202020204" pitchFamily="34" charset="0"/>
              <a:cs typeface="Arial" panose="020B0604020202020204" pitchFamily="34" charset="0"/>
            </a:endParaRPr>
          </a:p>
          <a:p>
            <a:pPr>
              <a:buNone/>
            </a:pPr>
            <a:r>
              <a:rPr lang="en-US" b="1" dirty="0">
                <a:solidFill>
                  <a:srgbClr val="3333FF"/>
                </a:solidFill>
                <a:latin typeface="Arial" panose="020B0604020202020204" pitchFamily="34" charset="0"/>
                <a:cs typeface="Arial" panose="020B0604020202020204" pitchFamily="34" charset="0"/>
              </a:rPr>
              <a:t>             Formed from </a:t>
            </a:r>
            <a:r>
              <a:rPr lang="en-US" b="1" dirty="0" smtClean="0">
                <a:solidFill>
                  <a:srgbClr val="3333FF"/>
                </a:solidFill>
                <a:latin typeface="Arial" panose="020B0604020202020204" pitchFamily="34" charset="0"/>
                <a:cs typeface="Arial" panose="020B0604020202020204" pitchFamily="34" charset="0"/>
              </a:rPr>
              <a:t>Combustion of fossil fuel, woods, etc.</a:t>
            </a:r>
          </a:p>
          <a:p>
            <a:pPr>
              <a:buNone/>
            </a:pPr>
            <a:r>
              <a:rPr lang="en-US" b="1" dirty="0">
                <a:solidFill>
                  <a:srgbClr val="3333FF"/>
                </a:solidFill>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            Cement production.</a:t>
            </a:r>
            <a:r>
              <a:rPr lang="en-US" b="1" dirty="0">
                <a:solidFill>
                  <a:srgbClr val="3333FF"/>
                </a:solidFill>
                <a:latin typeface="Arial" panose="020B0604020202020204" pitchFamily="34" charset="0"/>
                <a:cs typeface="Arial" panose="020B0604020202020204" pitchFamily="34" charset="0"/>
              </a:rPr>
              <a:t>		</a:t>
            </a:r>
          </a:p>
          <a:p>
            <a:pPr>
              <a:buNone/>
            </a:pPr>
            <a:r>
              <a:rPr lang="en-US" sz="3800" b="1" dirty="0" smtClean="0">
                <a:solidFill>
                  <a:srgbClr val="FF0000"/>
                </a:solidFill>
                <a:latin typeface="Arial" panose="020B0604020202020204" pitchFamily="34" charset="0"/>
                <a:cs typeface="Arial" panose="020B0604020202020204" pitchFamily="34" charset="0"/>
              </a:rPr>
              <a:t>   Human sources</a:t>
            </a:r>
            <a:endParaRPr lang="en-US" sz="3800" b="1"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Respiration process </a:t>
            </a:r>
          </a:p>
          <a:p>
            <a:pPr>
              <a:buNone/>
            </a:pPr>
            <a:r>
              <a:rPr lang="en-US" b="1" dirty="0" smtClean="0">
                <a:solidFill>
                  <a:srgbClr val="3333FF"/>
                </a:solidFill>
                <a:latin typeface="Arial" panose="020B0604020202020204" pitchFamily="34" charset="0"/>
                <a:cs typeface="Arial" panose="020B0604020202020204" pitchFamily="34" charset="0"/>
              </a:rPr>
              <a:t>             Power plants</a:t>
            </a:r>
            <a:endParaRPr lang="en-US" b="1" dirty="0">
              <a:solidFill>
                <a:srgbClr val="3333FF"/>
              </a:solidFill>
              <a:latin typeface="Arial" panose="020B0604020202020204" pitchFamily="34" charset="0"/>
              <a:cs typeface="Arial" panose="020B0604020202020204" pitchFamily="34" charset="0"/>
            </a:endParaRPr>
          </a:p>
          <a:p>
            <a:pPr>
              <a:buNone/>
            </a:pPr>
            <a:r>
              <a:rPr lang="en-US" sz="3800" b="1" dirty="0" smtClean="0">
                <a:solidFill>
                  <a:srgbClr val="FF0000"/>
                </a:solidFill>
                <a:latin typeface="Arial" panose="020B0604020202020204" pitchFamily="34" charset="0"/>
                <a:cs typeface="Arial" panose="020B0604020202020204" pitchFamily="34" charset="0"/>
              </a:rPr>
              <a:t>   Health </a:t>
            </a:r>
            <a:r>
              <a:rPr lang="en-US" sz="3800" b="1" dirty="0">
                <a:solidFill>
                  <a:srgbClr val="FF0000"/>
                </a:solidFill>
                <a:latin typeface="Arial" panose="020B0604020202020204" pitchFamily="34" charset="0"/>
                <a:cs typeface="Arial" panose="020B0604020202020204" pitchFamily="34" charset="0"/>
              </a:rPr>
              <a:t>effects</a:t>
            </a:r>
            <a:endParaRPr lang="en-US" sz="3800" dirty="0">
              <a:solidFill>
                <a:srgbClr val="FF0000"/>
              </a:solidFill>
              <a:latin typeface="Arial" panose="020B0604020202020204" pitchFamily="34" charset="0"/>
              <a:cs typeface="Arial" panose="020B0604020202020204" pitchFamily="34" charset="0"/>
            </a:endParaRPr>
          </a:p>
          <a:p>
            <a:pPr>
              <a:buNone/>
            </a:pP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Respiratory disorders and suffocations</a:t>
            </a:r>
            <a:endParaRPr lang="en-US" b="1" dirty="0">
              <a:solidFill>
                <a:srgbClr val="3333FF"/>
              </a:solidFill>
              <a:latin typeface="Arial" panose="020B0604020202020204" pitchFamily="34" charset="0"/>
              <a:cs typeface="Arial" panose="020B0604020202020204" pitchFamily="34" charset="0"/>
            </a:endParaRPr>
          </a:p>
          <a:p>
            <a:pPr>
              <a:buNone/>
            </a:pPr>
            <a:r>
              <a:rPr lang="en-US" sz="3800" b="1" dirty="0" smtClean="0">
                <a:solidFill>
                  <a:srgbClr val="FF0000"/>
                </a:solidFill>
                <a:latin typeface="Arial" panose="020B0604020202020204" pitchFamily="34" charset="0"/>
                <a:cs typeface="Arial" panose="020B0604020202020204" pitchFamily="34" charset="0"/>
              </a:rPr>
              <a:t>   Environmental </a:t>
            </a:r>
            <a:r>
              <a:rPr lang="en-US" sz="3800" b="1" dirty="0">
                <a:solidFill>
                  <a:srgbClr val="FF0000"/>
                </a:solidFill>
                <a:latin typeface="Arial" panose="020B0604020202020204" pitchFamily="34" charset="0"/>
                <a:cs typeface="Arial" panose="020B0604020202020204" pitchFamily="34" charset="0"/>
              </a:rPr>
              <a:t>effects</a:t>
            </a:r>
            <a:endParaRPr lang="en-US" sz="3800"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b="1" dirty="0" smtClean="0">
                <a:solidFill>
                  <a:srgbClr val="3333FF"/>
                </a:solidFill>
                <a:latin typeface="Arial" panose="020B0604020202020204" pitchFamily="34" charset="0"/>
                <a:cs typeface="Arial" panose="020B0604020202020204" pitchFamily="34" charset="0"/>
              </a:rPr>
              <a:t>Increasing the temperature of climate</a:t>
            </a:r>
          </a:p>
          <a:p>
            <a:pPr>
              <a:buNone/>
            </a:pPr>
            <a:endParaRPr lang="en-US" b="1" dirty="0">
              <a:solidFill>
                <a:srgbClr val="3333FF"/>
              </a:solidFill>
              <a:latin typeface="Arial" panose="020B0604020202020204" pitchFamily="34" charset="0"/>
              <a:cs typeface="Arial" panose="020B0604020202020204" pitchFamily="34" charset="0"/>
            </a:endParaRPr>
          </a:p>
          <a:p>
            <a:pPr>
              <a:lnSpc>
                <a:spcPct val="170000"/>
              </a:lnSpc>
              <a:buNone/>
            </a:pPr>
            <a:r>
              <a:rPr lang="en-US" b="1" dirty="0" smtClean="0">
                <a:solidFill>
                  <a:srgbClr val="3333FF"/>
                </a:solidFill>
                <a:latin typeface="Arial" panose="020B0604020202020204" pitchFamily="34" charset="0"/>
                <a:cs typeface="Arial" panose="020B0604020202020204" pitchFamily="34" charset="0"/>
              </a:rPr>
              <a:t>     Each degree Celsius rise in temperature caused due to carbon dioxide levels could cause about 1,000 deaths. The gas boosts concentrations of surface ozone, particles and carcinogens, all of which are harmful to human health.</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94704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657" y="152400"/>
            <a:ext cx="8839200" cy="707886"/>
          </a:xfrm>
          <a:prstGeom prst="rect">
            <a:avLst/>
          </a:prstGeom>
          <a:noFill/>
        </p:spPr>
        <p:txBody>
          <a:bodyPr wrap="square" lIns="91440" tIns="45720" rIns="91440" bIns="45720">
            <a:spAutoFit/>
          </a:bodyPr>
          <a:lstStyle/>
          <a:p>
            <a:r>
              <a:rPr lang="en-US" sz="4000" dirty="0" smtClean="0">
                <a:latin typeface="Arial" panose="020B0604020202020204" pitchFamily="34" charset="0"/>
                <a:cs typeface="Arial" panose="020B0604020202020204" pitchFamily="34" charset="0"/>
              </a:rPr>
              <a:t>Why should we study EVS?</a:t>
            </a:r>
            <a:endParaRPr lang="en-US" sz="4000" b="1" dirty="0">
              <a:ln w="17780" cmpd="sng">
                <a:solidFill>
                  <a:srgbClr val="FFFFFF"/>
                </a:solidFill>
                <a:prstDash val="solid"/>
                <a:miter lim="800000"/>
              </a:ln>
              <a:latin typeface="Arial" panose="020B0604020202020204" pitchFamily="34" charset="0"/>
              <a:cs typeface="Arial" panose="020B0604020202020204" pitchFamily="34" charset="0"/>
            </a:endParaRPr>
          </a:p>
        </p:txBody>
      </p:sp>
      <p:sp>
        <p:nvSpPr>
          <p:cNvPr id="9" name="Rectangle 8"/>
          <p:cNvSpPr/>
          <p:nvPr/>
        </p:nvSpPr>
        <p:spPr>
          <a:xfrm>
            <a:off x="0" y="1066800"/>
            <a:ext cx="8839200" cy="461665"/>
          </a:xfrm>
          <a:prstGeom prst="rect">
            <a:avLst/>
          </a:prstGeom>
          <a:noFill/>
        </p:spPr>
        <p:txBody>
          <a:bodyPr wrap="square" lIns="91440" tIns="45720" rIns="91440" bIns="45720">
            <a:spAutoFit/>
          </a:bodyPr>
          <a:lstStyle/>
          <a:p>
            <a:r>
              <a:rPr lang="en-US" sz="2400" dirty="0" smtClean="0">
                <a:solidFill>
                  <a:srgbClr val="0000FF"/>
                </a:solidFill>
                <a:latin typeface="Arial" panose="020B0604020202020204" pitchFamily="34" charset="0"/>
                <a:cs typeface="Arial" panose="020B0604020202020204" pitchFamily="34" charset="0"/>
              </a:rPr>
              <a:t>How we interact with the environment.</a:t>
            </a:r>
            <a:endParaRPr lang="en-US" sz="2400" b="1" dirty="0">
              <a:ln w="17780" cmpd="sng">
                <a:solidFill>
                  <a:srgbClr val="FFFFFF"/>
                </a:solidFill>
                <a:prstDash val="solid"/>
                <a:miter lim="800000"/>
              </a:ln>
              <a:solidFill>
                <a:srgbClr val="0000FF"/>
              </a:solidFill>
              <a:latin typeface="Arial" panose="020B0604020202020204" pitchFamily="34" charset="0"/>
              <a:cs typeface="Arial" panose="020B0604020202020204" pitchFamily="34" charset="0"/>
            </a:endParaRPr>
          </a:p>
        </p:txBody>
      </p:sp>
      <p:sp>
        <p:nvSpPr>
          <p:cNvPr id="10" name="Rectangle 9"/>
          <p:cNvSpPr/>
          <p:nvPr/>
        </p:nvSpPr>
        <p:spPr>
          <a:xfrm>
            <a:off x="0" y="1752600"/>
            <a:ext cx="8839200" cy="1938992"/>
          </a:xfrm>
          <a:prstGeom prst="rect">
            <a:avLst/>
          </a:prstGeom>
          <a:noFill/>
        </p:spPr>
        <p:txBody>
          <a:bodyPr wrap="square" lIns="91440" tIns="45720" rIns="91440" bIns="45720">
            <a:spAutoFit/>
          </a:bodyPr>
          <a:lstStyle/>
          <a:p>
            <a:pPr marL="457200" indent="-457200">
              <a:buFont typeface="Wingdings" panose="05000000000000000000" pitchFamily="2" charset="2"/>
              <a:buChar char="v"/>
            </a:pPr>
            <a:r>
              <a:rPr lang="en-US" sz="2400" dirty="0" smtClean="0">
                <a:solidFill>
                  <a:srgbClr val="0000FF"/>
                </a:solidFill>
                <a:latin typeface="Arial" panose="020B0604020202020204" pitchFamily="34" charset="0"/>
                <a:cs typeface="Arial" panose="020B0604020202020204" pitchFamily="34" charset="0"/>
              </a:rPr>
              <a:t>How do we upset the natural balance?</a:t>
            </a:r>
          </a:p>
          <a:p>
            <a:pPr marL="457200" indent="-457200">
              <a:buFont typeface="Wingdings" panose="05000000000000000000" pitchFamily="2" charset="2"/>
              <a:buChar char="v"/>
            </a:pPr>
            <a:r>
              <a:rPr lang="en-US" sz="2400" b="1" dirty="0" smtClean="0">
                <a:ln w="17780" cmpd="sng">
                  <a:solidFill>
                    <a:srgbClr val="FFFFFF"/>
                  </a:solidFill>
                  <a:prstDash val="solid"/>
                  <a:miter lim="800000"/>
                </a:ln>
                <a:solidFill>
                  <a:srgbClr val="0000FF"/>
                </a:solidFill>
                <a:latin typeface="Arial" panose="020B0604020202020204" pitchFamily="34" charset="0"/>
                <a:cs typeface="Arial" panose="020B0604020202020204" pitchFamily="34" charset="0"/>
              </a:rPr>
              <a:t>How do we use resources?</a:t>
            </a:r>
          </a:p>
          <a:p>
            <a:pPr marL="457200" indent="-457200">
              <a:buFont typeface="Wingdings" panose="05000000000000000000" pitchFamily="2" charset="2"/>
              <a:buChar char="v"/>
            </a:pPr>
            <a:r>
              <a:rPr lang="en-US" sz="2400" b="1" dirty="0" smtClean="0">
                <a:ln w="17780" cmpd="sng">
                  <a:solidFill>
                    <a:srgbClr val="FFFFFF"/>
                  </a:solidFill>
                  <a:prstDash val="solid"/>
                  <a:miter lim="800000"/>
                </a:ln>
                <a:solidFill>
                  <a:srgbClr val="0000FF"/>
                </a:solidFill>
                <a:latin typeface="Arial" panose="020B0604020202020204" pitchFamily="34" charset="0"/>
                <a:cs typeface="Arial" panose="020B0604020202020204" pitchFamily="34" charset="0"/>
              </a:rPr>
              <a:t>How do we produce waste?</a:t>
            </a:r>
          </a:p>
          <a:p>
            <a:pPr marL="457200" indent="-457200">
              <a:buFont typeface="Wingdings" panose="05000000000000000000" pitchFamily="2" charset="2"/>
              <a:buChar char="v"/>
            </a:pPr>
            <a:r>
              <a:rPr lang="en-US" sz="2400" b="1" dirty="0" smtClean="0">
                <a:ln w="17780" cmpd="sng">
                  <a:solidFill>
                    <a:srgbClr val="FFFFFF"/>
                  </a:solidFill>
                  <a:prstDash val="solid"/>
                  <a:miter lim="800000"/>
                </a:ln>
                <a:solidFill>
                  <a:srgbClr val="0000FF"/>
                </a:solidFill>
                <a:latin typeface="Arial" panose="020B0604020202020204" pitchFamily="34" charset="0"/>
                <a:cs typeface="Arial" panose="020B0604020202020204" pitchFamily="34" charset="0"/>
              </a:rPr>
              <a:t>What do we do with the waste?</a:t>
            </a:r>
          </a:p>
          <a:p>
            <a:pPr marL="457200" indent="-457200">
              <a:buFont typeface="Wingdings" panose="05000000000000000000" pitchFamily="2" charset="2"/>
              <a:buChar char="v"/>
            </a:pPr>
            <a:r>
              <a:rPr lang="en-US" sz="2400" b="1" dirty="0" smtClean="0">
                <a:ln w="17780" cmpd="sng">
                  <a:solidFill>
                    <a:srgbClr val="FFFFFF"/>
                  </a:solidFill>
                  <a:prstDash val="solid"/>
                  <a:miter lim="800000"/>
                </a:ln>
                <a:solidFill>
                  <a:srgbClr val="0000FF"/>
                </a:solidFill>
                <a:latin typeface="Arial" panose="020B0604020202020204" pitchFamily="34" charset="0"/>
                <a:cs typeface="Arial" panose="020B0604020202020204" pitchFamily="34" charset="0"/>
              </a:rPr>
              <a:t>What will be the consequences? </a:t>
            </a:r>
            <a:endParaRPr lang="en-US" sz="2400" b="1" dirty="0">
              <a:ln w="17780" cmpd="sng">
                <a:solidFill>
                  <a:srgbClr val="FFFFFF"/>
                </a:solidFill>
                <a:prstDash val="solid"/>
                <a:miter lim="800000"/>
              </a:ln>
              <a:solidFill>
                <a:srgbClr val="0000FF"/>
              </a:solidFill>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073" y="1546662"/>
            <a:ext cx="28575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524894" y="3146422"/>
            <a:ext cx="1329210" cy="369332"/>
          </a:xfrm>
          <a:prstGeom prst="rect">
            <a:avLst/>
          </a:prstGeom>
          <a:noFill/>
        </p:spPr>
        <p:txBody>
          <a:bodyPr wrap="none" rtlCol="0">
            <a:spAutoFit/>
          </a:bodyPr>
          <a:lstStyle/>
          <a:p>
            <a:r>
              <a:rPr lang="en-US" dirty="0" smtClean="0"/>
              <a:t>Ecosystem </a:t>
            </a:r>
            <a:endParaRPr lang="en-US"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05" t="12576" r="2798" b="13576"/>
          <a:stretch/>
        </p:blipFill>
        <p:spPr bwMode="auto">
          <a:xfrm>
            <a:off x="32657" y="3662022"/>
            <a:ext cx="7202921" cy="3153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949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00800"/>
          </a:xfrm>
        </p:spPr>
        <p:txBody>
          <a:bodyPr>
            <a:normAutofit fontScale="92500" lnSpcReduction="20000"/>
          </a:bodyPr>
          <a:lstStyle/>
          <a:p>
            <a:pPr>
              <a:buNone/>
            </a:pPr>
            <a:r>
              <a:rPr lang="en-US" b="1" dirty="0">
                <a:solidFill>
                  <a:srgbClr val="FF0000"/>
                </a:solidFill>
                <a:latin typeface="Arial" panose="020B0604020202020204" pitchFamily="34" charset="0"/>
                <a:cs typeface="Arial" panose="020B0604020202020204" pitchFamily="34" charset="0"/>
              </a:rPr>
              <a:t>Ozone (O</a:t>
            </a:r>
            <a:r>
              <a:rPr lang="en-US" b="1" baseline="-25000" dirty="0">
                <a:solidFill>
                  <a:srgbClr val="FF0000"/>
                </a:solidFill>
                <a:latin typeface="Arial" panose="020B0604020202020204" pitchFamily="34" charset="0"/>
                <a:cs typeface="Arial" panose="020B0604020202020204" pitchFamily="34" charset="0"/>
              </a:rPr>
              <a:t>3</a:t>
            </a:r>
            <a:r>
              <a:rPr lang="en-US" b="1"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a:p>
            <a:pPr>
              <a:buNone/>
            </a:pPr>
            <a:r>
              <a:rPr lang="en-US" sz="3000" b="1" dirty="0">
                <a:latin typeface="Arial" panose="020B0604020202020204" pitchFamily="34" charset="0"/>
                <a:cs typeface="Arial" panose="020B0604020202020204" pitchFamily="34" charset="0"/>
              </a:rPr>
              <a:t>    </a:t>
            </a:r>
            <a:r>
              <a:rPr lang="en-US" sz="3000" b="1" dirty="0">
                <a:solidFill>
                  <a:srgbClr val="3333FF"/>
                </a:solidFill>
                <a:latin typeface="Arial" panose="020B0604020202020204" pitchFamily="34" charset="0"/>
                <a:cs typeface="Arial" panose="020B0604020202020204" pitchFamily="34" charset="0"/>
              </a:rPr>
              <a:t>  </a:t>
            </a:r>
            <a:r>
              <a:rPr lang="en-US" sz="3000" b="1" dirty="0" smtClean="0">
                <a:solidFill>
                  <a:srgbClr val="3333FF"/>
                </a:solidFill>
                <a:latin typeface="Arial" panose="020B0604020202020204" pitchFamily="34" charset="0"/>
                <a:cs typeface="Arial" panose="020B0604020202020204" pitchFamily="34" charset="0"/>
              </a:rPr>
              <a:t>i</a:t>
            </a:r>
            <a:r>
              <a:rPr lang="en-US" sz="3000" b="1" dirty="0">
                <a:solidFill>
                  <a:srgbClr val="3333FF"/>
                </a:solidFill>
                <a:latin typeface="Arial" panose="020B0604020202020204" pitchFamily="34" charset="0"/>
                <a:cs typeface="Arial" panose="020B0604020202020204" pitchFamily="34" charset="0"/>
              </a:rPr>
              <a:t>) Highly </a:t>
            </a:r>
            <a:r>
              <a:rPr lang="en-US" sz="3000" b="1" dirty="0" smtClean="0">
                <a:solidFill>
                  <a:srgbClr val="3333FF"/>
                </a:solidFill>
                <a:latin typeface="Arial" panose="020B0604020202020204" pitchFamily="34" charset="0"/>
                <a:cs typeface="Arial" panose="020B0604020202020204" pitchFamily="34" charset="0"/>
              </a:rPr>
              <a:t>reactive</a:t>
            </a:r>
            <a:endParaRPr lang="en-US" sz="3000" b="1" dirty="0">
              <a:solidFill>
                <a:srgbClr val="3333FF"/>
              </a:solidFill>
              <a:latin typeface="Arial" panose="020B0604020202020204" pitchFamily="34" charset="0"/>
              <a:cs typeface="Arial" panose="020B0604020202020204" pitchFamily="34" charset="0"/>
            </a:endParaRPr>
          </a:p>
          <a:p>
            <a:pPr>
              <a:buNone/>
            </a:pPr>
            <a:r>
              <a:rPr lang="en-US" sz="3000" b="1" dirty="0">
                <a:solidFill>
                  <a:srgbClr val="3333FF"/>
                </a:solidFill>
                <a:latin typeface="Arial" panose="020B0604020202020204" pitchFamily="34" charset="0"/>
                <a:cs typeface="Arial" panose="020B0604020202020204" pitchFamily="34" charset="0"/>
              </a:rPr>
              <a:t>      </a:t>
            </a:r>
            <a:r>
              <a:rPr lang="en-US" sz="3000" b="1" dirty="0" smtClean="0">
                <a:solidFill>
                  <a:srgbClr val="3333FF"/>
                </a:solidFill>
                <a:latin typeface="Arial" panose="020B0604020202020204" pitchFamily="34" charset="0"/>
                <a:cs typeface="Arial" panose="020B0604020202020204" pitchFamily="34" charset="0"/>
              </a:rPr>
              <a:t>ii</a:t>
            </a:r>
            <a:r>
              <a:rPr lang="en-US" sz="3000" b="1" dirty="0">
                <a:solidFill>
                  <a:srgbClr val="3333FF"/>
                </a:solidFill>
                <a:latin typeface="Arial" panose="020B0604020202020204" pitchFamily="34" charset="0"/>
                <a:cs typeface="Arial" panose="020B0604020202020204" pitchFamily="34" charset="0"/>
              </a:rPr>
              <a:t>) Irritating </a:t>
            </a:r>
            <a:r>
              <a:rPr lang="en-US" sz="3000" b="1" dirty="0" smtClean="0">
                <a:solidFill>
                  <a:srgbClr val="3333FF"/>
                </a:solidFill>
                <a:latin typeface="Arial" panose="020B0604020202020204" pitchFamily="34" charset="0"/>
                <a:cs typeface="Arial" panose="020B0604020202020204" pitchFamily="34" charset="0"/>
              </a:rPr>
              <a:t>gas</a:t>
            </a:r>
            <a:endParaRPr lang="en-US" sz="3000" b="1" dirty="0">
              <a:solidFill>
                <a:srgbClr val="3333FF"/>
              </a:solidFill>
              <a:latin typeface="Arial" panose="020B0604020202020204" pitchFamily="34" charset="0"/>
              <a:cs typeface="Arial" panose="020B0604020202020204" pitchFamily="34" charset="0"/>
            </a:endParaRPr>
          </a:p>
          <a:p>
            <a:pPr>
              <a:buNone/>
            </a:pPr>
            <a:r>
              <a:rPr lang="en-US" sz="3000" b="1" dirty="0">
                <a:solidFill>
                  <a:srgbClr val="3333FF"/>
                </a:solidFill>
                <a:latin typeface="Arial" panose="020B0604020202020204" pitchFamily="34" charset="0"/>
                <a:cs typeface="Arial" panose="020B0604020202020204" pitchFamily="34" charset="0"/>
              </a:rPr>
              <a:t>      iii) Unpleasant odour</a:t>
            </a:r>
          </a:p>
          <a:p>
            <a:pPr>
              <a:buNone/>
            </a:pPr>
            <a:r>
              <a:rPr lang="en-US" sz="3000" b="1" dirty="0">
                <a:solidFill>
                  <a:srgbClr val="3333FF"/>
                </a:solidFill>
                <a:latin typeface="Arial" panose="020B0604020202020204" pitchFamily="34" charset="0"/>
                <a:cs typeface="Arial" panose="020B0604020202020204" pitchFamily="34" charset="0"/>
              </a:rPr>
              <a:t>      iv) It forms in the troposphere</a:t>
            </a:r>
          </a:p>
          <a:p>
            <a:pPr>
              <a:buNone/>
            </a:pPr>
            <a:r>
              <a:rPr lang="en-US" sz="3000" b="1" dirty="0">
                <a:solidFill>
                  <a:srgbClr val="3333FF"/>
                </a:solidFill>
                <a:latin typeface="Arial" panose="020B0604020202020204" pitchFamily="34" charset="0"/>
                <a:cs typeface="Arial" panose="020B0604020202020204" pitchFamily="34" charset="0"/>
              </a:rPr>
              <a:t>      </a:t>
            </a:r>
            <a:r>
              <a:rPr lang="en-US" sz="3000" b="1" dirty="0" smtClean="0">
                <a:solidFill>
                  <a:srgbClr val="3333FF"/>
                </a:solidFill>
                <a:latin typeface="Arial" panose="020B0604020202020204" pitchFamily="34" charset="0"/>
                <a:cs typeface="Arial" panose="020B0604020202020204" pitchFamily="34" charset="0"/>
              </a:rPr>
              <a:t>v</a:t>
            </a:r>
            <a:r>
              <a:rPr lang="en-US" sz="3000" b="1" dirty="0">
                <a:solidFill>
                  <a:srgbClr val="3333FF"/>
                </a:solidFill>
                <a:latin typeface="Arial" panose="020B0604020202020204" pitchFamily="34" charset="0"/>
                <a:cs typeface="Arial" panose="020B0604020202020204" pitchFamily="34" charset="0"/>
              </a:rPr>
              <a:t>) It is a major component in the </a:t>
            </a:r>
            <a:r>
              <a:rPr lang="en-US" sz="3000" b="1" dirty="0" smtClean="0">
                <a:solidFill>
                  <a:srgbClr val="3333FF"/>
                </a:solidFill>
                <a:latin typeface="Arial" panose="020B0604020202020204" pitchFamily="34" charset="0"/>
                <a:cs typeface="Arial" panose="020B0604020202020204" pitchFamily="34" charset="0"/>
              </a:rPr>
              <a:t>smog</a:t>
            </a:r>
            <a:r>
              <a:rPr lang="en-US" sz="3000" b="1" dirty="0">
                <a:solidFill>
                  <a:srgbClr val="3333FF"/>
                </a:solidFill>
                <a:latin typeface="Arial" panose="020B0604020202020204" pitchFamily="34" charset="0"/>
                <a:cs typeface="Arial" panose="020B0604020202020204" pitchFamily="34" charset="0"/>
              </a:rPr>
              <a:t>.</a:t>
            </a:r>
          </a:p>
          <a:p>
            <a:pPr>
              <a:buNone/>
            </a:pPr>
            <a:r>
              <a:rPr lang="en-US" b="1" dirty="0">
                <a:solidFill>
                  <a:srgbClr val="FF0000"/>
                </a:solidFill>
                <a:latin typeface="Arial" panose="020B0604020202020204" pitchFamily="34" charset="0"/>
                <a:cs typeface="Arial" panose="020B0604020202020204" pitchFamily="34" charset="0"/>
              </a:rPr>
              <a:t>Human sources</a:t>
            </a:r>
            <a:endParaRPr lang="en-US"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 </a:t>
            </a:r>
            <a:r>
              <a:rPr lang="en-US" sz="3000" b="1" dirty="0">
                <a:solidFill>
                  <a:srgbClr val="3333FF"/>
                </a:solidFill>
                <a:latin typeface="Arial" panose="020B0604020202020204" pitchFamily="34" charset="0"/>
                <a:cs typeface="Arial" panose="020B0604020202020204" pitchFamily="34" charset="0"/>
              </a:rPr>
              <a:t>Nitrogen oxides</a:t>
            </a:r>
          </a:p>
          <a:p>
            <a:pPr>
              <a:buNone/>
            </a:pPr>
            <a:r>
              <a:rPr lang="en-US" sz="3000" b="1" dirty="0">
                <a:solidFill>
                  <a:srgbClr val="3333FF"/>
                </a:solidFill>
                <a:latin typeface="Arial" panose="020B0604020202020204" pitchFamily="34" charset="0"/>
                <a:cs typeface="Arial" panose="020B0604020202020204" pitchFamily="34" charset="0"/>
              </a:rPr>
              <a:t>         Volatile organic </a:t>
            </a:r>
            <a:r>
              <a:rPr lang="en-US" sz="3000" b="1" dirty="0" smtClean="0">
                <a:solidFill>
                  <a:srgbClr val="3333FF"/>
                </a:solidFill>
                <a:latin typeface="Arial" panose="020B0604020202020204" pitchFamily="34" charset="0"/>
                <a:cs typeface="Arial" panose="020B0604020202020204" pitchFamily="34" charset="0"/>
              </a:rPr>
              <a:t>compounds (VOC)</a:t>
            </a:r>
            <a:endParaRPr lang="en-US" sz="3000" b="1" dirty="0">
              <a:solidFill>
                <a:srgbClr val="3333FF"/>
              </a:solidFill>
              <a:latin typeface="Arial" panose="020B0604020202020204" pitchFamily="34" charset="0"/>
              <a:cs typeface="Arial" panose="020B0604020202020204" pitchFamily="34" charset="0"/>
            </a:endParaRPr>
          </a:p>
          <a:p>
            <a:pPr>
              <a:buNone/>
            </a:pPr>
            <a:r>
              <a:rPr lang="en-US" b="1" dirty="0" smtClean="0">
                <a:solidFill>
                  <a:srgbClr val="FF0000"/>
                </a:solidFill>
                <a:latin typeface="Arial" panose="020B0604020202020204" pitchFamily="34" charset="0"/>
                <a:cs typeface="Arial" panose="020B0604020202020204" pitchFamily="34" charset="0"/>
              </a:rPr>
              <a:t>Health &amp; Environmental </a:t>
            </a:r>
            <a:r>
              <a:rPr lang="en-US" b="1" dirty="0">
                <a:solidFill>
                  <a:srgbClr val="FF0000"/>
                </a:solidFill>
                <a:latin typeface="Arial" panose="020B0604020202020204" pitchFamily="34" charset="0"/>
                <a:cs typeface="Arial" panose="020B0604020202020204" pitchFamily="34" charset="0"/>
              </a:rPr>
              <a:t>effect</a:t>
            </a:r>
            <a:endParaRPr lang="en-US"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sz="3000" b="1" dirty="0" smtClean="0">
                <a:solidFill>
                  <a:srgbClr val="3333FF"/>
                </a:solidFill>
                <a:latin typeface="Arial" panose="020B0604020202020204" pitchFamily="34" charset="0"/>
                <a:cs typeface="Arial" panose="020B0604020202020204" pitchFamily="34" charset="0"/>
              </a:rPr>
              <a:t>skin cancer in animals and human </a:t>
            </a:r>
          </a:p>
          <a:p>
            <a:pPr>
              <a:buNone/>
            </a:pPr>
            <a:r>
              <a:rPr lang="en-US" sz="3000" b="1" dirty="0" smtClean="0">
                <a:solidFill>
                  <a:srgbClr val="3333FF"/>
                </a:solidFill>
                <a:latin typeface="Arial" panose="020B0604020202020204" pitchFamily="34" charset="0"/>
                <a:cs typeface="Arial" panose="020B0604020202020204" pitchFamily="34" charset="0"/>
              </a:rPr>
              <a:t>         Casus lung infection</a:t>
            </a:r>
          </a:p>
          <a:p>
            <a:pPr>
              <a:buNone/>
            </a:pPr>
            <a:r>
              <a:rPr lang="en-US" sz="3000" b="1" dirty="0" smtClean="0">
                <a:solidFill>
                  <a:srgbClr val="3333FF"/>
                </a:solidFill>
                <a:latin typeface="Arial" panose="020B0604020202020204" pitchFamily="34" charset="0"/>
                <a:cs typeface="Arial" panose="020B0604020202020204" pitchFamily="34" charset="0"/>
              </a:rPr>
              <a:t>         Destruction of life in earth</a:t>
            </a:r>
          </a:p>
          <a:p>
            <a:pPr>
              <a:buNone/>
            </a:pPr>
            <a:r>
              <a:rPr lang="en-US" sz="3000" b="1" dirty="0">
                <a:solidFill>
                  <a:srgbClr val="3333FF"/>
                </a:solidFill>
                <a:latin typeface="Arial" panose="020B0604020202020204" pitchFamily="34" charset="0"/>
                <a:cs typeface="Arial" panose="020B0604020202020204" pitchFamily="34" charset="0"/>
              </a:rPr>
              <a:t> </a:t>
            </a:r>
            <a:r>
              <a:rPr lang="en-US" sz="3000" b="1" dirty="0" smtClean="0">
                <a:solidFill>
                  <a:srgbClr val="3333FF"/>
                </a:solidFill>
                <a:latin typeface="Arial" panose="020B0604020202020204" pitchFamily="34" charset="0"/>
                <a:cs typeface="Arial" panose="020B0604020202020204" pitchFamily="34" charset="0"/>
              </a:rPr>
              <a:t>        Moderates </a:t>
            </a:r>
            <a:r>
              <a:rPr lang="en-US" sz="3000" b="1" dirty="0">
                <a:solidFill>
                  <a:srgbClr val="3333FF"/>
                </a:solidFill>
                <a:latin typeface="Arial" panose="020B0604020202020204" pitchFamily="34" charset="0"/>
                <a:cs typeface="Arial" panose="020B0604020202020204" pitchFamily="34" charset="0"/>
              </a:rPr>
              <a:t>the climate</a:t>
            </a:r>
          </a:p>
          <a:p>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28600" y="228600"/>
            <a:ext cx="8763000" cy="6400800"/>
          </a:xfrm>
        </p:spPr>
        <p:txBody>
          <a:bodyPr>
            <a:normAutofit/>
          </a:bodyPr>
          <a:lstStyle/>
          <a:p>
            <a:pPr>
              <a:buNone/>
            </a:pPr>
            <a:r>
              <a:rPr lang="en-US" sz="4200" b="1" dirty="0" err="1">
                <a:solidFill>
                  <a:srgbClr val="FF0000"/>
                </a:solidFill>
                <a:latin typeface="Arial" panose="020B0604020202020204" pitchFamily="34" charset="0"/>
                <a:cs typeface="Arial" panose="020B0604020202020204" pitchFamily="34" charset="0"/>
              </a:rPr>
              <a:t>Sulphur</a:t>
            </a:r>
            <a:r>
              <a:rPr lang="en-US" sz="4200" b="1" dirty="0">
                <a:solidFill>
                  <a:srgbClr val="FF0000"/>
                </a:solidFill>
                <a:latin typeface="Arial" panose="020B0604020202020204" pitchFamily="34" charset="0"/>
                <a:cs typeface="Arial" panose="020B0604020202020204" pitchFamily="34" charset="0"/>
              </a:rPr>
              <a:t> </a:t>
            </a:r>
            <a:r>
              <a:rPr lang="en-US" sz="4200" b="1" dirty="0" smtClean="0">
                <a:solidFill>
                  <a:srgbClr val="FF0000"/>
                </a:solidFill>
                <a:latin typeface="Arial" panose="020B0604020202020204" pitchFamily="34" charset="0"/>
                <a:cs typeface="Arial" panose="020B0604020202020204" pitchFamily="34" charset="0"/>
              </a:rPr>
              <a:t>trioxide(SO</a:t>
            </a:r>
            <a:r>
              <a:rPr lang="en-US" sz="4200" b="1" baseline="-25000" dirty="0" smtClean="0">
                <a:solidFill>
                  <a:srgbClr val="FF0000"/>
                </a:solidFill>
                <a:latin typeface="Arial" panose="020B0604020202020204" pitchFamily="34" charset="0"/>
                <a:cs typeface="Arial" panose="020B0604020202020204" pitchFamily="34" charset="0"/>
              </a:rPr>
              <a:t>3</a:t>
            </a:r>
            <a:r>
              <a:rPr lang="en-US" sz="4200" b="1" dirty="0" smtClean="0">
                <a:solidFill>
                  <a:srgbClr val="FF0000"/>
                </a:solidFill>
                <a:latin typeface="Arial" panose="020B0604020202020204" pitchFamily="34" charset="0"/>
                <a:cs typeface="Arial" panose="020B0604020202020204" pitchFamily="34" charset="0"/>
              </a:rPr>
              <a:t>)</a:t>
            </a:r>
            <a:endParaRPr lang="en-US" sz="4200" dirty="0">
              <a:solidFill>
                <a:srgbClr val="FF0000"/>
              </a:solidFill>
              <a:latin typeface="Arial" panose="020B0604020202020204" pitchFamily="34" charset="0"/>
              <a:cs typeface="Arial" panose="020B0604020202020204" pitchFamily="34" charset="0"/>
            </a:endParaRPr>
          </a:p>
          <a:p>
            <a:pPr>
              <a:buNone/>
            </a:pPr>
            <a:r>
              <a:rPr lang="en-US" b="1" dirty="0" smtClean="0">
                <a:solidFill>
                  <a:srgbClr val="3333FF"/>
                </a:solidFill>
                <a:latin typeface="Arial" panose="020B0604020202020204" pitchFamily="34" charset="0"/>
                <a:cs typeface="Arial" panose="020B0604020202020204" pitchFamily="34" charset="0"/>
              </a:rPr>
              <a:t>   </a:t>
            </a:r>
            <a:r>
              <a:rPr lang="en-US" sz="2800" b="1" dirty="0" smtClean="0">
                <a:solidFill>
                  <a:srgbClr val="3333FF"/>
                </a:solidFill>
                <a:latin typeface="Arial" panose="020B0604020202020204" pitchFamily="34" charset="0"/>
                <a:cs typeface="Arial" panose="020B0604020202020204" pitchFamily="34" charset="0"/>
              </a:rPr>
              <a:t>Oxidation of SO</a:t>
            </a:r>
            <a:r>
              <a:rPr lang="en-US" sz="2800" b="1" baseline="-25000" dirty="0" smtClean="0">
                <a:solidFill>
                  <a:srgbClr val="3333FF"/>
                </a:solidFill>
                <a:latin typeface="Arial" panose="020B0604020202020204" pitchFamily="34" charset="0"/>
                <a:cs typeface="Arial" panose="020B0604020202020204" pitchFamily="34" charset="0"/>
              </a:rPr>
              <a:t>2</a:t>
            </a:r>
            <a:r>
              <a:rPr lang="en-US" sz="2800" b="1" dirty="0" smtClean="0">
                <a:solidFill>
                  <a:srgbClr val="3333FF"/>
                </a:solidFill>
                <a:latin typeface="Arial" panose="020B0604020202020204" pitchFamily="34" charset="0"/>
                <a:cs typeface="Arial" panose="020B0604020202020204" pitchFamily="34" charset="0"/>
              </a:rPr>
              <a:t> in the atmosphere under the influence of sunlight. </a:t>
            </a:r>
          </a:p>
          <a:p>
            <a:pPr>
              <a:buNone/>
            </a:pPr>
            <a:r>
              <a:rPr lang="en-US" sz="2800" b="1" dirty="0" smtClean="0">
                <a:solidFill>
                  <a:srgbClr val="3333FF"/>
                </a:solidFill>
                <a:latin typeface="Arial" panose="020B0604020202020204" pitchFamily="34" charset="0"/>
                <a:cs typeface="Arial" panose="020B0604020202020204" pitchFamily="34" charset="0"/>
              </a:rPr>
              <a:t>   Even 1 ppm of SO</a:t>
            </a:r>
            <a:r>
              <a:rPr lang="en-US" sz="2800" b="1" baseline="-25000" dirty="0" smtClean="0">
                <a:solidFill>
                  <a:srgbClr val="3333FF"/>
                </a:solidFill>
                <a:latin typeface="Arial" panose="020B0604020202020204" pitchFamily="34" charset="0"/>
                <a:cs typeface="Arial" panose="020B0604020202020204" pitchFamily="34" charset="0"/>
              </a:rPr>
              <a:t>3 </a:t>
            </a:r>
            <a:r>
              <a:rPr lang="en-US" sz="2800" b="1" dirty="0" smtClean="0">
                <a:solidFill>
                  <a:srgbClr val="3333FF"/>
                </a:solidFill>
                <a:latin typeface="Arial" panose="020B0604020202020204" pitchFamily="34" charset="0"/>
                <a:cs typeface="Arial" panose="020B0604020202020204" pitchFamily="34" charset="0"/>
              </a:rPr>
              <a:t>in the air causes breathing trouble and irritation to the respiratory tract</a:t>
            </a:r>
            <a:endParaRPr lang="en-US" sz="2800" b="1" dirty="0">
              <a:solidFill>
                <a:srgbClr val="3333FF"/>
              </a:solidFill>
              <a:latin typeface="Arial" panose="020B0604020202020204" pitchFamily="34" charset="0"/>
              <a:cs typeface="Arial" panose="020B0604020202020204" pitchFamily="34" charset="0"/>
            </a:endParaRPr>
          </a:p>
          <a:p>
            <a:pPr marL="0" indent="0">
              <a:buNone/>
            </a:pPr>
            <a:r>
              <a:rPr lang="en-US" sz="4200" b="1" dirty="0" smtClean="0">
                <a:solidFill>
                  <a:srgbClr val="FF0000"/>
                </a:solidFill>
                <a:latin typeface="Arial" panose="020B0604020202020204" pitchFamily="34" charset="0"/>
                <a:cs typeface="Arial" panose="020B0604020202020204" pitchFamily="34" charset="0"/>
              </a:rPr>
              <a:t>Hydrogen sulphide (H</a:t>
            </a:r>
            <a:r>
              <a:rPr lang="en-US" sz="4200" b="1" baseline="-25000" dirty="0" smtClean="0">
                <a:solidFill>
                  <a:srgbClr val="FF0000"/>
                </a:solidFill>
                <a:latin typeface="Arial" panose="020B0604020202020204" pitchFamily="34" charset="0"/>
                <a:cs typeface="Arial" panose="020B0604020202020204" pitchFamily="34" charset="0"/>
              </a:rPr>
              <a:t>2</a:t>
            </a:r>
            <a:r>
              <a:rPr lang="en-US" sz="4200" b="1" dirty="0" smtClean="0">
                <a:solidFill>
                  <a:srgbClr val="FF0000"/>
                </a:solidFill>
                <a:latin typeface="Arial" panose="020B0604020202020204" pitchFamily="34" charset="0"/>
                <a:cs typeface="Arial" panose="020B0604020202020204" pitchFamily="34" charset="0"/>
              </a:rPr>
              <a:t>S)</a:t>
            </a:r>
          </a:p>
          <a:p>
            <a:r>
              <a:rPr lang="en-US" sz="2800" b="1" dirty="0" smtClean="0">
                <a:solidFill>
                  <a:srgbClr val="3333FF"/>
                </a:solidFill>
                <a:latin typeface="Arial" panose="020B0604020202020204" pitchFamily="34" charset="0"/>
                <a:cs typeface="Arial" panose="020B0604020202020204" pitchFamily="34" charset="0"/>
              </a:rPr>
              <a:t>H</a:t>
            </a:r>
            <a:r>
              <a:rPr lang="en-US" sz="2800" b="1" baseline="-25000" dirty="0" smtClean="0">
                <a:solidFill>
                  <a:srgbClr val="3333FF"/>
                </a:solidFill>
                <a:latin typeface="Arial" panose="020B0604020202020204" pitchFamily="34" charset="0"/>
                <a:cs typeface="Arial" panose="020B0604020202020204" pitchFamily="34" charset="0"/>
              </a:rPr>
              <a:t>2</a:t>
            </a:r>
            <a:r>
              <a:rPr lang="en-US" sz="2800" b="1" dirty="0" smtClean="0">
                <a:solidFill>
                  <a:srgbClr val="3333FF"/>
                </a:solidFill>
                <a:latin typeface="Arial" panose="020B0604020202020204" pitchFamily="34" charset="0"/>
                <a:cs typeface="Arial" panose="020B0604020202020204" pitchFamily="34" charset="0"/>
              </a:rPr>
              <a:t>S enter the atmosphere as the pollutant through decomposition of sewage wastes or organic matter from various industries</a:t>
            </a:r>
          </a:p>
          <a:p>
            <a:r>
              <a:rPr lang="en-US" sz="2800" b="1" dirty="0" smtClean="0">
                <a:solidFill>
                  <a:srgbClr val="3333FF"/>
                </a:solidFill>
                <a:latin typeface="Arial" panose="020B0604020202020204" pitchFamily="34" charset="0"/>
                <a:cs typeface="Arial" panose="020B0604020202020204" pitchFamily="34" charset="0"/>
              </a:rPr>
              <a:t>It is poisonous, it blackens the lead paints and causes corrosion of metals.  </a:t>
            </a:r>
          </a:p>
          <a:p>
            <a:endParaRPr lang="en-US" dirty="0">
              <a:solidFill>
                <a:srgbClr val="FF0000"/>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31108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18874"/>
            <a:ext cx="8271816" cy="738664"/>
          </a:xfrm>
          <a:prstGeom prst="rect">
            <a:avLst/>
          </a:prstGeom>
        </p:spPr>
        <p:txBody>
          <a:bodyPr wrap="none">
            <a:spAutoFit/>
          </a:bodyPr>
          <a:lstStyle/>
          <a:p>
            <a:pPr>
              <a:buNone/>
            </a:pPr>
            <a:r>
              <a:rPr lang="en-US" sz="4200" b="1" dirty="0" smtClean="0">
                <a:solidFill>
                  <a:srgbClr val="FF0000"/>
                </a:solidFill>
                <a:latin typeface="Arial" panose="020B0604020202020204" pitchFamily="34" charset="0"/>
                <a:cs typeface="Arial" panose="020B0604020202020204" pitchFamily="34" charset="0"/>
              </a:rPr>
              <a:t>Nitrogen Oxides (N</a:t>
            </a:r>
            <a:r>
              <a:rPr lang="en-US" sz="4200" b="1" baseline="-25000" dirty="0" smtClean="0">
                <a:solidFill>
                  <a:srgbClr val="FF0000"/>
                </a:solidFill>
                <a:latin typeface="Arial" panose="020B0604020202020204" pitchFamily="34" charset="0"/>
                <a:cs typeface="Arial" panose="020B0604020202020204" pitchFamily="34" charset="0"/>
              </a:rPr>
              <a:t>2</a:t>
            </a:r>
            <a:r>
              <a:rPr lang="en-US" sz="4200" b="1" dirty="0" smtClean="0">
                <a:solidFill>
                  <a:srgbClr val="FF0000"/>
                </a:solidFill>
                <a:latin typeface="Arial" panose="020B0604020202020204" pitchFamily="34" charset="0"/>
                <a:cs typeface="Arial" panose="020B0604020202020204" pitchFamily="34" charset="0"/>
              </a:rPr>
              <a:t>O, NO, NO</a:t>
            </a:r>
            <a:r>
              <a:rPr lang="en-US" sz="4200" b="1" baseline="-25000" dirty="0" smtClean="0">
                <a:solidFill>
                  <a:srgbClr val="FF0000"/>
                </a:solidFill>
                <a:latin typeface="Arial" panose="020B0604020202020204" pitchFamily="34" charset="0"/>
                <a:cs typeface="Arial" panose="020B0604020202020204" pitchFamily="34" charset="0"/>
              </a:rPr>
              <a:t>2</a:t>
            </a:r>
            <a:r>
              <a:rPr lang="en-US" sz="4200" b="1" dirty="0" smtClean="0">
                <a:solidFill>
                  <a:srgbClr val="FF0000"/>
                </a:solidFill>
                <a:latin typeface="Arial" panose="020B0604020202020204" pitchFamily="34" charset="0"/>
                <a:cs typeface="Arial" panose="020B0604020202020204" pitchFamily="34" charset="0"/>
              </a:rPr>
              <a:t>)</a:t>
            </a:r>
            <a:endParaRPr lang="en-US" sz="4200" dirty="0">
              <a:solidFill>
                <a:srgbClr val="FF0000"/>
              </a:solidFill>
              <a:latin typeface="Arial" panose="020B0604020202020204" pitchFamily="34" charset="0"/>
              <a:cs typeface="Arial" panose="020B0604020202020204" pitchFamily="34" charset="0"/>
            </a:endParaRPr>
          </a:p>
        </p:txBody>
      </p:sp>
      <p:sp>
        <p:nvSpPr>
          <p:cNvPr id="6" name="Rectangle 5"/>
          <p:cNvSpPr/>
          <p:nvPr/>
        </p:nvSpPr>
        <p:spPr>
          <a:xfrm>
            <a:off x="609600" y="1219200"/>
            <a:ext cx="2108269" cy="677108"/>
          </a:xfrm>
          <a:prstGeom prst="rect">
            <a:avLst/>
          </a:prstGeom>
        </p:spPr>
        <p:txBody>
          <a:bodyPr wrap="none">
            <a:spAutoFit/>
          </a:bodyPr>
          <a:lstStyle/>
          <a:p>
            <a:pPr marL="342900" lvl="0" indent="-342900">
              <a:spcBef>
                <a:spcPct val="20000"/>
              </a:spcBef>
            </a:pPr>
            <a:r>
              <a:rPr lang="en-US" sz="3800" b="1" dirty="0" smtClean="0">
                <a:solidFill>
                  <a:srgbClr val="FF0000"/>
                </a:solidFill>
                <a:latin typeface="Arial" panose="020B0604020202020204" pitchFamily="34" charset="0"/>
                <a:cs typeface="Arial" panose="020B0604020202020204" pitchFamily="34" charset="0"/>
              </a:rPr>
              <a:t>Sources</a:t>
            </a:r>
            <a:endParaRPr lang="en-US" sz="3800" b="1" dirty="0">
              <a:solidFill>
                <a:srgbClr val="FF0000"/>
              </a:solidFill>
              <a:latin typeface="Arial" panose="020B0604020202020204" pitchFamily="34" charset="0"/>
              <a:cs typeface="Arial" panose="020B0604020202020204" pitchFamily="34" charset="0"/>
            </a:endParaRPr>
          </a:p>
        </p:txBody>
      </p:sp>
      <p:sp>
        <p:nvSpPr>
          <p:cNvPr id="7" name="TextBox 6"/>
          <p:cNvSpPr txBox="1"/>
          <p:nvPr/>
        </p:nvSpPr>
        <p:spPr>
          <a:xfrm>
            <a:off x="630455" y="1911548"/>
            <a:ext cx="6458819" cy="1938992"/>
          </a:xfrm>
          <a:prstGeom prst="rect">
            <a:avLst/>
          </a:prstGeom>
          <a:noFill/>
        </p:spPr>
        <p:txBody>
          <a:bodyPr wrap="none" rtlCol="0">
            <a:spAutoFit/>
          </a:bodyPr>
          <a:lstStyle/>
          <a:p>
            <a:pPr marL="342900" indent="-342900">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Combustion of fuel</a:t>
            </a:r>
          </a:p>
          <a:p>
            <a:pPr marL="342900" indent="-342900">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Acid manufacture </a:t>
            </a:r>
          </a:p>
          <a:p>
            <a:pPr marL="342900" indent="-342900">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Explosive industry</a:t>
            </a:r>
          </a:p>
          <a:p>
            <a:pPr marL="342900" indent="-342900">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Acid packing plants </a:t>
            </a:r>
          </a:p>
          <a:p>
            <a:pPr marL="342900" indent="-342900">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High temperature combination of N</a:t>
            </a:r>
            <a:r>
              <a:rPr lang="en-US" sz="2400" baseline="-25000" dirty="0" smtClean="0">
                <a:solidFill>
                  <a:srgbClr val="3333FF"/>
                </a:solidFill>
                <a:latin typeface="Arial" panose="020B0604020202020204" pitchFamily="34" charset="0"/>
                <a:cs typeface="Arial" panose="020B0604020202020204" pitchFamily="34" charset="0"/>
              </a:rPr>
              <a:t>2</a:t>
            </a:r>
            <a:r>
              <a:rPr lang="en-US" sz="2400" dirty="0" smtClean="0">
                <a:solidFill>
                  <a:srgbClr val="3333FF"/>
                </a:solidFill>
                <a:latin typeface="Arial" panose="020B0604020202020204" pitchFamily="34" charset="0"/>
                <a:cs typeface="Arial" panose="020B0604020202020204" pitchFamily="34" charset="0"/>
              </a:rPr>
              <a:t> and O</a:t>
            </a:r>
            <a:r>
              <a:rPr lang="en-US" sz="2400" baseline="-25000" dirty="0" smtClean="0">
                <a:solidFill>
                  <a:srgbClr val="3333FF"/>
                </a:solidFill>
                <a:latin typeface="Arial" panose="020B0604020202020204" pitchFamily="34" charset="0"/>
                <a:cs typeface="Arial" panose="020B0604020202020204" pitchFamily="34" charset="0"/>
              </a:rPr>
              <a:t>2</a:t>
            </a:r>
          </a:p>
        </p:txBody>
      </p:sp>
      <p:sp>
        <p:nvSpPr>
          <p:cNvPr id="8" name="Rectangle 7"/>
          <p:cNvSpPr/>
          <p:nvPr/>
        </p:nvSpPr>
        <p:spPr>
          <a:xfrm>
            <a:off x="654518" y="3962400"/>
            <a:ext cx="7956082" cy="2677656"/>
          </a:xfrm>
          <a:prstGeom prst="rect">
            <a:avLst/>
          </a:prstGeom>
        </p:spPr>
        <p:txBody>
          <a:bodyPr wrap="square">
            <a:spAutoFit/>
          </a:bodyPr>
          <a:lstStyle/>
          <a:p>
            <a:pPr algn="just"/>
            <a:r>
              <a:rPr lang="en-US" sz="2400" b="1" dirty="0">
                <a:solidFill>
                  <a:srgbClr val="FF0000"/>
                </a:solidFill>
                <a:latin typeface="Arial" panose="020B0604020202020204" pitchFamily="34" charset="0"/>
                <a:cs typeface="Arial" panose="020B0604020202020204" pitchFamily="34" charset="0"/>
              </a:rPr>
              <a:t>Health </a:t>
            </a:r>
            <a:r>
              <a:rPr lang="en-US" sz="2400" b="1" dirty="0" smtClean="0">
                <a:solidFill>
                  <a:srgbClr val="FF0000"/>
                </a:solidFill>
                <a:latin typeface="Arial" panose="020B0604020202020204" pitchFamily="34" charset="0"/>
                <a:cs typeface="Arial" panose="020B0604020202020204" pitchFamily="34" charset="0"/>
              </a:rPr>
              <a:t>&amp; environmental effects</a:t>
            </a:r>
            <a:endParaRPr lang="en-US" sz="2400" b="1" dirty="0">
              <a:solidFill>
                <a:srgbClr val="FF0000"/>
              </a:solidFill>
              <a:latin typeface="Arial" panose="020B0604020202020204" pitchFamily="34" charset="0"/>
              <a:cs typeface="Arial" panose="020B0604020202020204" pitchFamily="34" charset="0"/>
            </a:endParaRPr>
          </a:p>
          <a:p>
            <a:pPr marL="342900" indent="-342900" algn="just">
              <a:buFont typeface="Wingdings" pitchFamily="2" charset="2"/>
              <a:buChar char="q"/>
            </a:pPr>
            <a:r>
              <a:rPr lang="en-US" sz="2400" dirty="0" smtClean="0">
                <a:solidFill>
                  <a:srgbClr val="3333FF"/>
                </a:solidFill>
                <a:latin typeface="Arial" panose="020B0604020202020204" pitchFamily="34" charset="0"/>
                <a:cs typeface="Arial" panose="020B0604020202020204" pitchFamily="34" charset="0"/>
              </a:rPr>
              <a:t>Human respiratory tract irritation</a:t>
            </a:r>
          </a:p>
          <a:p>
            <a:pPr marL="342900" indent="-342900" algn="just">
              <a:buFont typeface="Wingdings" pitchFamily="2" charset="2"/>
              <a:buChar char="q"/>
            </a:pPr>
            <a:r>
              <a:rPr lang="en-US" sz="2400" dirty="0" smtClean="0">
                <a:solidFill>
                  <a:srgbClr val="3333FF"/>
                </a:solidFill>
                <a:latin typeface="Arial" panose="020B0604020202020204" pitchFamily="34" charset="0"/>
                <a:cs typeface="Arial" panose="020B0604020202020204" pitchFamily="34" charset="0"/>
              </a:rPr>
              <a:t>Damage to plants</a:t>
            </a:r>
          </a:p>
          <a:p>
            <a:pPr marL="342900" indent="-342900" algn="just">
              <a:buFont typeface="Wingdings" pitchFamily="2" charset="2"/>
              <a:buChar char="q"/>
            </a:pPr>
            <a:r>
              <a:rPr lang="en-US" sz="2400" dirty="0" smtClean="0">
                <a:solidFill>
                  <a:srgbClr val="3333FF"/>
                </a:solidFill>
                <a:latin typeface="Arial" panose="020B0604020202020204" pitchFamily="34" charset="0"/>
                <a:cs typeface="Arial" panose="020B0604020202020204" pitchFamily="34" charset="0"/>
              </a:rPr>
              <a:t>Eye irritation</a:t>
            </a:r>
          </a:p>
          <a:p>
            <a:pPr marL="342900" indent="-342900" algn="just">
              <a:buFont typeface="Wingdings" pitchFamily="2" charset="2"/>
              <a:buChar char="q"/>
            </a:pPr>
            <a:r>
              <a:rPr lang="en-US" sz="2400" dirty="0" smtClean="0">
                <a:solidFill>
                  <a:srgbClr val="3333FF"/>
                </a:solidFill>
                <a:latin typeface="Arial" panose="020B0604020202020204" pitchFamily="34" charset="0"/>
                <a:cs typeface="Arial" panose="020B0604020202020204" pitchFamily="34" charset="0"/>
              </a:rPr>
              <a:t>Reaction of hydrocarbon under sunlight form smog (produces O</a:t>
            </a:r>
            <a:r>
              <a:rPr lang="en-US" sz="2400" baseline="-25000" dirty="0" smtClean="0">
                <a:solidFill>
                  <a:srgbClr val="3333FF"/>
                </a:solidFill>
                <a:latin typeface="Arial" panose="020B0604020202020204" pitchFamily="34" charset="0"/>
                <a:cs typeface="Arial" panose="020B0604020202020204" pitchFamily="34" charset="0"/>
              </a:rPr>
              <a:t>3</a:t>
            </a:r>
            <a:r>
              <a:rPr lang="en-US" sz="2400" dirty="0" smtClean="0">
                <a:solidFill>
                  <a:srgbClr val="3333FF"/>
                </a:solidFill>
                <a:latin typeface="Arial" panose="020B0604020202020204" pitchFamily="34" charset="0"/>
                <a:cs typeface="Arial" panose="020B0604020202020204" pitchFamily="34" charset="0"/>
              </a:rPr>
              <a:t>) </a:t>
            </a:r>
          </a:p>
          <a:p>
            <a:pPr marL="342900" indent="-342900" algn="just">
              <a:buFont typeface="Wingdings" pitchFamily="2" charset="2"/>
              <a:buChar char="q"/>
            </a:pPr>
            <a:r>
              <a:rPr lang="en-US" sz="2400" dirty="0" smtClean="0">
                <a:solidFill>
                  <a:srgbClr val="3333FF"/>
                </a:solidFill>
                <a:latin typeface="Arial" panose="020B0604020202020204" pitchFamily="34" charset="0"/>
                <a:cs typeface="Arial" panose="020B0604020202020204" pitchFamily="34" charset="0"/>
              </a:rPr>
              <a:t>Formation of nitric acid causes acid rain problems</a:t>
            </a:r>
            <a:endParaRPr lang="en-US" sz="2400" dirty="0">
              <a:solidFill>
                <a:srgbClr val="3333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21616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28600"/>
            <a:ext cx="4495800" cy="430887"/>
          </a:xfrm>
          <a:prstGeom prst="rect">
            <a:avLst/>
          </a:prstGeom>
        </p:spPr>
        <p:txBody>
          <a:bodyPr wrap="square">
            <a:spAutoFit/>
          </a:bodyPr>
          <a:lstStyle/>
          <a:p>
            <a:pPr>
              <a:buNone/>
            </a:pPr>
            <a:r>
              <a:rPr lang="en-US" sz="2200" b="1" dirty="0" smtClean="0">
                <a:solidFill>
                  <a:srgbClr val="FF0000"/>
                </a:solidFill>
                <a:latin typeface="Arial" panose="020B0604020202020204" pitchFamily="34" charset="0"/>
                <a:cs typeface="Arial" panose="020B0604020202020204" pitchFamily="34" charset="0"/>
              </a:rPr>
              <a:t>What is smog (Smoke + Fog) </a:t>
            </a:r>
            <a:endParaRPr lang="en-US" sz="2200" dirty="0">
              <a:solidFill>
                <a:srgbClr val="FF0000"/>
              </a:solidFill>
              <a:latin typeface="Arial" panose="020B0604020202020204" pitchFamily="34" charset="0"/>
              <a:cs typeface="Arial" panose="020B0604020202020204" pitchFamily="34" charset="0"/>
            </a:endParaRPr>
          </a:p>
        </p:txBody>
      </p:sp>
      <p:sp>
        <p:nvSpPr>
          <p:cNvPr id="5" name="Rectangle 4"/>
          <p:cNvSpPr/>
          <p:nvPr/>
        </p:nvSpPr>
        <p:spPr>
          <a:xfrm>
            <a:off x="381000" y="609600"/>
            <a:ext cx="8305800" cy="5847755"/>
          </a:xfrm>
          <a:prstGeom prst="rect">
            <a:avLst/>
          </a:prstGeom>
        </p:spPr>
        <p:txBody>
          <a:bodyPr wrap="square">
            <a:spAutoFit/>
          </a:bodyPr>
          <a:lstStyle/>
          <a:p>
            <a:pPr algn="just"/>
            <a:r>
              <a:rPr lang="en-US" sz="2000" dirty="0" smtClean="0">
                <a:solidFill>
                  <a:srgbClr val="3333FF"/>
                </a:solidFill>
                <a:latin typeface="Arial" panose="020B0604020202020204" pitchFamily="34" charset="0"/>
                <a:cs typeface="Arial" panose="020B0604020202020204" pitchFamily="34" charset="0"/>
              </a:rPr>
              <a:t>It </a:t>
            </a:r>
            <a:r>
              <a:rPr lang="en-US" sz="2000" dirty="0">
                <a:solidFill>
                  <a:srgbClr val="3333FF"/>
                </a:solidFill>
                <a:latin typeface="Arial" panose="020B0604020202020204" pitchFamily="34" charset="0"/>
                <a:cs typeface="Arial" panose="020B0604020202020204" pitchFamily="34" charset="0"/>
              </a:rPr>
              <a:t>is also called as London smog. Smog which is normally happened in the morning hours during winter when the humidity is very </a:t>
            </a:r>
            <a:r>
              <a:rPr lang="en-US" sz="2000" dirty="0" smtClean="0">
                <a:solidFill>
                  <a:srgbClr val="3333FF"/>
                </a:solidFill>
                <a:latin typeface="Arial" panose="020B0604020202020204" pitchFamily="34" charset="0"/>
                <a:cs typeface="Arial" panose="020B0604020202020204" pitchFamily="34" charset="0"/>
              </a:rPr>
              <a:t>high.</a:t>
            </a:r>
          </a:p>
          <a:p>
            <a:pPr algn="just"/>
            <a:endParaRPr lang="en-US" sz="2000" dirty="0">
              <a:solidFill>
                <a:srgbClr val="3333FF"/>
              </a:solidFill>
              <a:latin typeface="Arial" panose="020B0604020202020204" pitchFamily="34" charset="0"/>
              <a:cs typeface="Arial" panose="020B0604020202020204" pitchFamily="34" charset="0"/>
            </a:endParaRPr>
          </a:p>
          <a:p>
            <a:pPr algn="just"/>
            <a:r>
              <a:rPr lang="en-US" sz="2000" dirty="0" smtClean="0">
                <a:solidFill>
                  <a:srgbClr val="3333FF"/>
                </a:solidFill>
                <a:latin typeface="Arial" panose="020B0604020202020204" pitchFamily="34" charset="0"/>
                <a:cs typeface="Arial" panose="020B0604020202020204" pitchFamily="34" charset="0"/>
              </a:rPr>
              <a:t>Smog </a:t>
            </a:r>
            <a:r>
              <a:rPr lang="en-US" sz="2000" dirty="0">
                <a:solidFill>
                  <a:srgbClr val="3333FF"/>
                </a:solidFill>
                <a:latin typeface="Arial" panose="020B0604020202020204" pitchFamily="34" charset="0"/>
                <a:cs typeface="Arial" panose="020B0604020202020204" pitchFamily="34" charset="0"/>
              </a:rPr>
              <a:t>is a kind of air pollution, commonly occurred in the industrial urban areas</a:t>
            </a:r>
            <a:r>
              <a:rPr lang="en-US" sz="2000" dirty="0" smtClean="0">
                <a:solidFill>
                  <a:srgbClr val="3333FF"/>
                </a:solidFill>
                <a:latin typeface="Arial" panose="020B0604020202020204" pitchFamily="34" charset="0"/>
                <a:cs typeface="Arial" panose="020B0604020202020204" pitchFamily="34" charset="0"/>
              </a:rPr>
              <a:t>.</a:t>
            </a:r>
          </a:p>
          <a:p>
            <a:pPr algn="just"/>
            <a:endParaRPr lang="en-US" sz="2000" dirty="0">
              <a:solidFill>
                <a:srgbClr val="3333FF"/>
              </a:solidFill>
              <a:latin typeface="Arial" panose="020B0604020202020204" pitchFamily="34" charset="0"/>
              <a:cs typeface="Arial" panose="020B0604020202020204" pitchFamily="34" charset="0"/>
            </a:endParaRPr>
          </a:p>
          <a:p>
            <a:pPr algn="just"/>
            <a:r>
              <a:rPr lang="en-US" sz="2000" dirty="0">
                <a:solidFill>
                  <a:srgbClr val="3333FF"/>
                </a:solidFill>
                <a:latin typeface="Arial" panose="020B0604020202020204" pitchFamily="34" charset="0"/>
                <a:cs typeface="Arial" panose="020B0604020202020204" pitchFamily="34" charset="0"/>
              </a:rPr>
              <a:t>Analysis of the </a:t>
            </a:r>
            <a:r>
              <a:rPr lang="en-US" sz="2000" dirty="0" smtClean="0">
                <a:solidFill>
                  <a:srgbClr val="3333FF"/>
                </a:solidFill>
                <a:latin typeface="Arial" panose="020B0604020202020204" pitchFamily="34" charset="0"/>
                <a:cs typeface="Arial" panose="020B0604020202020204" pitchFamily="34" charset="0"/>
              </a:rPr>
              <a:t>smog </a:t>
            </a:r>
            <a:r>
              <a:rPr lang="en-US" sz="2000" dirty="0">
                <a:solidFill>
                  <a:srgbClr val="3333FF"/>
                </a:solidFill>
                <a:latin typeface="Arial" panose="020B0604020202020204" pitchFamily="34" charset="0"/>
                <a:cs typeface="Arial" panose="020B0604020202020204" pitchFamily="34" charset="0"/>
              </a:rPr>
              <a:t>indicates mainly the presence of SO</a:t>
            </a:r>
            <a:r>
              <a:rPr lang="en-US" sz="2000" baseline="-25000" dirty="0">
                <a:solidFill>
                  <a:srgbClr val="3333FF"/>
                </a:solidFill>
                <a:latin typeface="Arial" panose="020B0604020202020204" pitchFamily="34" charset="0"/>
                <a:cs typeface="Arial" panose="020B0604020202020204" pitchFamily="34" charset="0"/>
              </a:rPr>
              <a:t>2</a:t>
            </a:r>
            <a:r>
              <a:rPr lang="en-US" sz="2000" dirty="0">
                <a:solidFill>
                  <a:srgbClr val="3333FF"/>
                </a:solidFill>
                <a:latin typeface="Arial" panose="020B0604020202020204" pitchFamily="34" charset="0"/>
                <a:cs typeface="Arial" panose="020B0604020202020204" pitchFamily="34" charset="0"/>
              </a:rPr>
              <a:t> along with the particulates. Sulphurdioxide oxidizes into sulphur trioxide in the atmosphere and forming acid aerosol</a:t>
            </a:r>
            <a:r>
              <a:rPr lang="en-US" sz="2000" dirty="0" smtClean="0">
                <a:solidFill>
                  <a:srgbClr val="3333FF"/>
                </a:solidFill>
                <a:latin typeface="Arial" panose="020B0604020202020204" pitchFamily="34" charset="0"/>
                <a:cs typeface="Arial" panose="020B0604020202020204" pitchFamily="34" charset="0"/>
              </a:rPr>
              <a:t>.</a:t>
            </a:r>
          </a:p>
          <a:p>
            <a:pPr algn="just"/>
            <a:endParaRPr lang="en-US" dirty="0">
              <a:solidFill>
                <a:srgbClr val="C00000"/>
              </a:solidFill>
              <a:latin typeface="Arial" panose="020B0604020202020204" pitchFamily="34" charset="0"/>
              <a:cs typeface="Arial" panose="020B0604020202020204" pitchFamily="34" charset="0"/>
            </a:endParaRPr>
          </a:p>
          <a:p>
            <a:pPr algn="just"/>
            <a:r>
              <a:rPr lang="en-US" sz="2200" b="1" dirty="0">
                <a:solidFill>
                  <a:srgbClr val="FF0000"/>
                </a:solidFill>
                <a:latin typeface="Arial" panose="020B0604020202020204" pitchFamily="34" charset="0"/>
                <a:cs typeface="Arial" panose="020B0604020202020204" pitchFamily="34" charset="0"/>
              </a:rPr>
              <a:t>Health effects</a:t>
            </a:r>
          </a:p>
          <a:p>
            <a:pPr algn="just"/>
            <a:r>
              <a:rPr lang="en-US" sz="2200" dirty="0">
                <a:solidFill>
                  <a:srgbClr val="C00000"/>
                </a:solidFill>
                <a:latin typeface="Arial" panose="020B0604020202020204" pitchFamily="34" charset="0"/>
                <a:cs typeface="Arial" panose="020B0604020202020204" pitchFamily="34" charset="0"/>
              </a:rPr>
              <a:t>         </a:t>
            </a:r>
            <a:r>
              <a:rPr lang="en-US" sz="2200" dirty="0">
                <a:solidFill>
                  <a:srgbClr val="3333FF"/>
                </a:solidFill>
                <a:latin typeface="Arial" panose="020B0604020202020204" pitchFamily="34" charset="0"/>
                <a:cs typeface="Arial" panose="020B0604020202020204" pitchFamily="34" charset="0"/>
              </a:rPr>
              <a:t>Breathing problems</a:t>
            </a:r>
          </a:p>
          <a:p>
            <a:pPr algn="just"/>
            <a:r>
              <a:rPr lang="en-US" sz="2200" dirty="0">
                <a:solidFill>
                  <a:srgbClr val="3333FF"/>
                </a:solidFill>
                <a:latin typeface="Arial" panose="020B0604020202020204" pitchFamily="34" charset="0"/>
                <a:cs typeface="Arial" panose="020B0604020202020204" pitchFamily="34" charset="0"/>
              </a:rPr>
              <a:t>         Cough, Heart diseases</a:t>
            </a:r>
          </a:p>
          <a:p>
            <a:pPr algn="just"/>
            <a:r>
              <a:rPr lang="en-US" sz="2200" dirty="0">
                <a:solidFill>
                  <a:srgbClr val="3333FF"/>
                </a:solidFill>
                <a:latin typeface="Arial" panose="020B0604020202020204" pitchFamily="34" charset="0"/>
                <a:cs typeface="Arial" panose="020B0604020202020204" pitchFamily="34" charset="0"/>
              </a:rPr>
              <a:t>         Eye, Nose and Throat irritation</a:t>
            </a:r>
          </a:p>
          <a:p>
            <a:pPr algn="just"/>
            <a:r>
              <a:rPr lang="en-US" sz="2200" b="1" dirty="0">
                <a:solidFill>
                  <a:srgbClr val="FF0000"/>
                </a:solidFill>
                <a:latin typeface="Arial" panose="020B0604020202020204" pitchFamily="34" charset="0"/>
                <a:cs typeface="Arial" panose="020B0604020202020204" pitchFamily="34" charset="0"/>
              </a:rPr>
              <a:t>Environmental effects</a:t>
            </a:r>
          </a:p>
          <a:p>
            <a:pPr algn="just"/>
            <a:r>
              <a:rPr lang="en-US" sz="2200" dirty="0">
                <a:solidFill>
                  <a:srgbClr val="C00000"/>
                </a:solidFill>
                <a:latin typeface="Arial" panose="020B0604020202020204" pitchFamily="34" charset="0"/>
                <a:cs typeface="Arial" panose="020B0604020202020204" pitchFamily="34" charset="0"/>
              </a:rPr>
              <a:t>          </a:t>
            </a:r>
            <a:r>
              <a:rPr lang="en-US" sz="2200" dirty="0" smtClean="0">
                <a:solidFill>
                  <a:srgbClr val="C00000"/>
                </a:solidFill>
                <a:latin typeface="Arial" panose="020B0604020202020204" pitchFamily="34" charset="0"/>
                <a:cs typeface="Arial" panose="020B0604020202020204" pitchFamily="34" charset="0"/>
              </a:rPr>
              <a:t> </a:t>
            </a:r>
            <a:r>
              <a:rPr lang="en-US" sz="2200" dirty="0" smtClean="0">
                <a:solidFill>
                  <a:srgbClr val="3333FF"/>
                </a:solidFill>
                <a:latin typeface="Arial" panose="020B0604020202020204" pitchFamily="34" charset="0"/>
                <a:cs typeface="Arial" panose="020B0604020202020204" pitchFamily="34" charset="0"/>
              </a:rPr>
              <a:t>Ozone </a:t>
            </a:r>
            <a:r>
              <a:rPr lang="en-US" sz="2200" dirty="0">
                <a:solidFill>
                  <a:srgbClr val="3333FF"/>
                </a:solidFill>
                <a:latin typeface="Arial" panose="020B0604020202020204" pitchFamily="34" charset="0"/>
                <a:cs typeface="Arial" panose="020B0604020202020204" pitchFamily="34" charset="0"/>
              </a:rPr>
              <a:t>depletion</a:t>
            </a:r>
          </a:p>
          <a:p>
            <a:pPr algn="just"/>
            <a:r>
              <a:rPr lang="en-US" sz="2200" dirty="0">
                <a:solidFill>
                  <a:srgbClr val="3333FF"/>
                </a:solidFill>
                <a:latin typeface="Arial" panose="020B0604020202020204" pitchFamily="34" charset="0"/>
                <a:cs typeface="Arial" panose="020B0604020202020204" pitchFamily="34" charset="0"/>
              </a:rPr>
              <a:t>           It reduces the visibility</a:t>
            </a:r>
          </a:p>
          <a:p>
            <a:pPr algn="just"/>
            <a:r>
              <a:rPr lang="en-US" sz="2200" dirty="0">
                <a:solidFill>
                  <a:srgbClr val="3333FF"/>
                </a:solidFill>
                <a:latin typeface="Arial" panose="020B0604020202020204" pitchFamily="34" charset="0"/>
                <a:cs typeface="Arial" panose="020B0604020202020204" pitchFamily="34" charset="0"/>
              </a:rPr>
              <a:t>           It can damage plants and </a:t>
            </a:r>
            <a:r>
              <a:rPr lang="en-US" sz="2200" dirty="0" smtClean="0">
                <a:solidFill>
                  <a:srgbClr val="3333FF"/>
                </a:solidFill>
                <a:latin typeface="Arial" panose="020B0604020202020204" pitchFamily="34" charset="0"/>
                <a:cs typeface="Arial" panose="020B0604020202020204" pitchFamily="34" charset="0"/>
              </a:rPr>
              <a:t>trees</a:t>
            </a:r>
            <a:endParaRPr lang="en-US" sz="2200" dirty="0">
              <a:solidFill>
                <a:srgbClr val="3333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71005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153400" cy="709246"/>
          </a:xfrm>
        </p:spPr>
        <p:txBody>
          <a:bodyPr>
            <a:normAutofit fontScale="90000"/>
          </a:bodyPr>
          <a:lstStyle/>
          <a:p>
            <a:r>
              <a:rPr lang="en-US" dirty="0">
                <a:latin typeface="Arial" panose="020B0604020202020204" pitchFamily="34" charset="0"/>
                <a:cs typeface="Arial" panose="020B0604020202020204" pitchFamily="34" charset="0"/>
              </a:rPr>
              <a:t>	</a:t>
            </a:r>
            <a:r>
              <a:rPr lang="en-US" sz="3000" b="1" dirty="0">
                <a:solidFill>
                  <a:srgbClr val="FF0000"/>
                </a:solidFill>
                <a:latin typeface="Arial" panose="020B0604020202020204" pitchFamily="34" charset="0"/>
                <a:cs typeface="Arial" panose="020B0604020202020204" pitchFamily="34" charset="0"/>
              </a:rPr>
              <a:t>PHOTOCHEMICAL SMOG</a:t>
            </a:r>
          </a:p>
        </p:txBody>
      </p:sp>
      <p:sp>
        <p:nvSpPr>
          <p:cNvPr id="3" name="Content Placeholder 2"/>
          <p:cNvSpPr>
            <a:spLocks noGrp="1"/>
          </p:cNvSpPr>
          <p:nvPr>
            <p:ph idx="1"/>
          </p:nvPr>
        </p:nvSpPr>
        <p:spPr>
          <a:xfrm>
            <a:off x="381000" y="914400"/>
            <a:ext cx="8534400" cy="5715000"/>
          </a:xfrm>
        </p:spPr>
        <p:txBody>
          <a:bodyPr>
            <a:noAutofit/>
          </a:bodyPr>
          <a:lstStyle/>
          <a:p>
            <a:pPr algn="just">
              <a:buFont typeface="Wingdings" pitchFamily="2" charset="2"/>
              <a:buChar char="Ø"/>
            </a:pPr>
            <a:r>
              <a:rPr lang="en-US" sz="2400" dirty="0">
                <a:latin typeface="Arial" panose="020B0604020202020204" pitchFamily="34" charset="0"/>
                <a:cs typeface="Arial" panose="020B0604020202020204" pitchFamily="34" charset="0"/>
              </a:rPr>
              <a:t> </a:t>
            </a:r>
            <a:r>
              <a:rPr lang="en-US" sz="1900" dirty="0" smtClean="0">
                <a:solidFill>
                  <a:srgbClr val="3333FF"/>
                </a:solidFill>
                <a:latin typeface="Arial" panose="020B0604020202020204" pitchFamily="34" charset="0"/>
                <a:cs typeface="Arial" panose="020B0604020202020204" pitchFamily="34" charset="0"/>
              </a:rPr>
              <a:t>Photochemical smog is produced when pollutants from the combustion of fossil fuels react with sunlight. The energy in the sunlight converts the pollutants into other toxic chemicals. In order for photochemical smog to form, there must be other pollutants in the air, specifically nitrogen oxides and other volatile organic compounds (VOCs). </a:t>
            </a:r>
          </a:p>
          <a:p>
            <a:pPr algn="just">
              <a:buFont typeface="Wingdings" pitchFamily="2" charset="2"/>
              <a:buChar char="Ø"/>
            </a:pPr>
            <a:r>
              <a:rPr lang="en-US" sz="1900" dirty="0" smtClean="0">
                <a:solidFill>
                  <a:srgbClr val="3333FF"/>
                </a:solidFill>
                <a:latin typeface="Arial" panose="020B0604020202020204" pitchFamily="34" charset="0"/>
                <a:cs typeface="Arial" panose="020B0604020202020204" pitchFamily="34" charset="0"/>
              </a:rPr>
              <a:t>When nitrogen oxides and VOCs interact with sunlight, secondary pollutants are formed, such as ozone and peroxyacetyl nitrate (PAN). These secondary pollutants are what we have been calling photochemical smog. You might think, 'Hey, isn't ozone good for protecting our atmosphere?' Well, it is, but only at levels high above the surface. When ozone is near humans, it can cause serious problems with our lungs and vision. PAN is one of the chemicals that is responsible for damaging lung tissue.</a:t>
            </a:r>
          </a:p>
          <a:p>
            <a:pPr algn="just">
              <a:buFont typeface="Wingdings" pitchFamily="2" charset="2"/>
              <a:buChar char="Ø"/>
            </a:pPr>
            <a:r>
              <a:rPr lang="en-US" sz="1900" dirty="0" smtClean="0">
                <a:solidFill>
                  <a:srgbClr val="3333FF"/>
                </a:solidFill>
                <a:latin typeface="Arial" panose="020B0604020202020204" pitchFamily="34" charset="0"/>
                <a:cs typeface="Arial" panose="020B0604020202020204" pitchFamily="34" charset="0"/>
              </a:rPr>
              <a:t>This is  a toxic mixture of NO</a:t>
            </a:r>
            <a:r>
              <a:rPr lang="en-US" sz="1900" baseline="-25000" dirty="0" smtClean="0">
                <a:solidFill>
                  <a:srgbClr val="3333FF"/>
                </a:solidFill>
                <a:latin typeface="Arial" panose="020B0604020202020204" pitchFamily="34" charset="0"/>
                <a:cs typeface="Arial" panose="020B0604020202020204" pitchFamily="34" charset="0"/>
              </a:rPr>
              <a:t>2</a:t>
            </a:r>
            <a:r>
              <a:rPr lang="en-US" sz="1900" dirty="0" smtClean="0">
                <a:solidFill>
                  <a:srgbClr val="3333FF"/>
                </a:solidFill>
                <a:latin typeface="Arial" panose="020B0604020202020204" pitchFamily="34" charset="0"/>
                <a:cs typeface="Arial" panose="020B0604020202020204" pitchFamily="34" charset="0"/>
              </a:rPr>
              <a:t>, troposphere Ozone, volatile organic compounds and </a:t>
            </a:r>
            <a:r>
              <a:rPr lang="en-US" sz="1900" dirty="0" err="1" smtClean="0">
                <a:solidFill>
                  <a:srgbClr val="3333FF"/>
                </a:solidFill>
                <a:latin typeface="Arial" panose="020B0604020202020204" pitchFamily="34" charset="0"/>
                <a:cs typeface="Arial" panose="020B0604020202020204" pitchFamily="34" charset="0"/>
              </a:rPr>
              <a:t>peroxy</a:t>
            </a:r>
            <a:r>
              <a:rPr lang="en-US" sz="1900" dirty="0" smtClean="0">
                <a:solidFill>
                  <a:srgbClr val="3333FF"/>
                </a:solidFill>
                <a:latin typeface="Arial" panose="020B0604020202020204" pitchFamily="34" charset="0"/>
                <a:cs typeface="Arial" panose="020B0604020202020204" pitchFamily="34" charset="0"/>
              </a:rPr>
              <a:t>-acetyl nitrate (PAN)</a:t>
            </a:r>
          </a:p>
          <a:p>
            <a:pPr algn="just">
              <a:buFont typeface="Wingdings" pitchFamily="2" charset="2"/>
              <a:buChar char="Ø"/>
            </a:pPr>
            <a:r>
              <a:rPr lang="en-US" sz="1900" dirty="0" smtClean="0">
                <a:solidFill>
                  <a:srgbClr val="3333FF"/>
                </a:solidFill>
                <a:latin typeface="Arial" panose="020B0604020202020204" pitchFamily="34" charset="0"/>
                <a:cs typeface="Arial" panose="020B0604020202020204" pitchFamily="34" charset="0"/>
              </a:rPr>
              <a:t>All these chemicals are highly reactive and oxidizing substances. They are creating chemically reducing atmosphere</a:t>
            </a:r>
          </a:p>
          <a:p>
            <a:pPr algn="just">
              <a:buNone/>
            </a:pPr>
            <a:endParaRPr lang="en-US" sz="2200" dirty="0">
              <a:latin typeface="Arial" panose="020B0604020202020204" pitchFamily="34" charset="0"/>
              <a:cs typeface="Arial" panose="020B0604020202020204" pitchFamily="34" charset="0"/>
            </a:endParaRPr>
          </a:p>
          <a:p>
            <a:pPr algn="just">
              <a:buNone/>
            </a:pPr>
            <a:endParaRPr lang="en-US" sz="2200" dirty="0" smtClean="0">
              <a:latin typeface="Arial" panose="020B0604020202020204" pitchFamily="34" charset="0"/>
              <a:cs typeface="Arial" panose="020B0604020202020204" pitchFamily="34" charset="0"/>
            </a:endParaRPr>
          </a:p>
          <a:p>
            <a:pPr algn="just">
              <a:buNone/>
            </a:pPr>
            <a:endParaRPr lang="en-US" sz="2200" dirty="0">
              <a:latin typeface="Arial" panose="020B0604020202020204" pitchFamily="34" charset="0"/>
              <a:cs typeface="Arial" panose="020B0604020202020204" pitchFamily="34" charset="0"/>
            </a:endParaRPr>
          </a:p>
          <a:p>
            <a:pPr algn="just">
              <a:buNone/>
            </a:pPr>
            <a:endParaRPr lang="en-US" sz="2200" dirty="0" smtClean="0">
              <a:latin typeface="Arial" panose="020B0604020202020204" pitchFamily="34" charset="0"/>
              <a:cs typeface="Arial" panose="020B0604020202020204" pitchFamily="34" charset="0"/>
            </a:endParaRPr>
          </a:p>
          <a:p>
            <a:pPr algn="just">
              <a:buNone/>
            </a:pPr>
            <a:endParaRPr lang="en-US" sz="2200" dirty="0">
              <a:latin typeface="Arial" panose="020B0604020202020204" pitchFamily="34" charset="0"/>
              <a:cs typeface="Arial" panose="020B0604020202020204" pitchFamily="34" charset="0"/>
            </a:endParaRPr>
          </a:p>
          <a:p>
            <a:pPr algn="just">
              <a:buNone/>
            </a:pPr>
            <a:r>
              <a:rPr lang="en-US" sz="2400" dirty="0">
                <a:latin typeface="Arial" panose="020B0604020202020204" pitchFamily="34" charset="0"/>
                <a:cs typeface="Arial" panose="020B0604020202020204" pitchFamily="34" charset="0"/>
              </a:rPr>
              <a:t>     Due to incomplete oxidation of fossil fuel, automobile exhaust, the primary pollutants concentration,viz NO, VOC, Particulate matter begin to rise during traffic hours and produce secondary pollutants-such as ozone and nitrogen dioxide by photochemical reactions.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09600" y="4711895"/>
            <a:ext cx="8534400" cy="2123658"/>
          </a:xfrm>
          <a:prstGeom prst="rect">
            <a:avLst/>
          </a:prstGeom>
          <a:noFill/>
        </p:spPr>
        <p:txBody>
          <a:bodyPr wrap="square" rtlCol="0">
            <a:spAutoFit/>
          </a:bodyPr>
          <a:lstStyle/>
          <a:p>
            <a:pPr algn="just"/>
            <a:r>
              <a:rPr lang="en-IN" sz="2200" dirty="0">
                <a:latin typeface="Arial" panose="020B0604020202020204" pitchFamily="34" charset="0"/>
                <a:cs typeface="Arial" panose="020B0604020202020204" pitchFamily="34" charset="0"/>
              </a:rPr>
              <a:t>Hydrocarbons are attacked by ozone yielding partially oxidized hydrocarbons such as aldehydes, ketones, peroxides, peroxyacetyl nitrates (PAN) etc. These chemical compounds are capable of absorbing solar radiation and undergo photochemical reaction involving highly reactive free radicals such as </a:t>
            </a:r>
            <a:r>
              <a:rPr lang="en-IN" sz="2200" dirty="0" smtClean="0">
                <a:latin typeface="Arial" panose="020B0604020202020204" pitchFamily="34" charset="0"/>
                <a:cs typeface="Arial" panose="020B0604020202020204" pitchFamily="34" charset="0"/>
              </a:rPr>
              <a:t>OH free radicals </a:t>
            </a:r>
            <a:r>
              <a:rPr lang="en-IN" sz="2200" dirty="0">
                <a:latin typeface="Arial" panose="020B0604020202020204" pitchFamily="34" charset="0"/>
                <a:cs typeface="Arial" panose="020B0604020202020204" pitchFamily="34" charset="0"/>
              </a:rPr>
              <a:t>resulting aerosol which is called photochemical smog.</a:t>
            </a:r>
          </a:p>
        </p:txBody>
      </p:sp>
      <p:sp>
        <p:nvSpPr>
          <p:cNvPr id="16" name="TextBox 15"/>
          <p:cNvSpPr txBox="1"/>
          <p:nvPr/>
        </p:nvSpPr>
        <p:spPr>
          <a:xfrm>
            <a:off x="657949" y="155239"/>
            <a:ext cx="5170005" cy="584775"/>
          </a:xfrm>
          <a:prstGeom prst="rect">
            <a:avLst/>
          </a:prstGeom>
          <a:noFill/>
        </p:spPr>
        <p:txBody>
          <a:bodyPr wrap="none" rtlCol="0">
            <a:spAutoFit/>
          </a:bodyPr>
          <a:lstStyle/>
          <a:p>
            <a:r>
              <a:rPr lang="en-IN" sz="3200" b="1" dirty="0">
                <a:solidFill>
                  <a:srgbClr val="FF0000"/>
                </a:solidFill>
                <a:latin typeface="Arial" panose="020B0604020202020204" pitchFamily="34" charset="0"/>
                <a:cs typeface="Arial" panose="020B0604020202020204" pitchFamily="34" charset="0"/>
              </a:rPr>
              <a:t>Photochemical Reactions</a:t>
            </a: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711623"/>
            <a:ext cx="4949355" cy="3853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22487" y="1796534"/>
            <a:ext cx="1104790" cy="369332"/>
          </a:xfrm>
          <a:prstGeom prst="rect">
            <a:avLst/>
          </a:prstGeom>
          <a:noFill/>
        </p:spPr>
        <p:txBody>
          <a:bodyPr wrap="none" rtlCol="0">
            <a:spAutoFit/>
          </a:bodyPr>
          <a:lstStyle/>
          <a:p>
            <a:r>
              <a:rPr lang="en-US" dirty="0" smtClean="0"/>
              <a:t>sun light</a:t>
            </a:r>
            <a:endParaRPr lang="en-US" dirty="0"/>
          </a:p>
        </p:txBody>
      </p:sp>
      <p:sp>
        <p:nvSpPr>
          <p:cNvPr id="5" name="TextBox 4"/>
          <p:cNvSpPr txBox="1"/>
          <p:nvPr/>
        </p:nvSpPr>
        <p:spPr>
          <a:xfrm>
            <a:off x="6581962" y="5943600"/>
            <a:ext cx="276038" cy="369332"/>
          </a:xfrm>
          <a:prstGeom prst="rect">
            <a:avLst/>
          </a:prstGeom>
          <a:noFill/>
        </p:spPr>
        <p:txBody>
          <a:bodyPr wrap="none" rtlCol="0">
            <a:spAutoFit/>
          </a:bodyPr>
          <a:lstStyle/>
          <a:p>
            <a:r>
              <a:rPr lang="en-US" dirty="0" smtClean="0"/>
              <a:t>•</a:t>
            </a:r>
            <a:endParaRPr lang="en-US" dirty="0"/>
          </a:p>
        </p:txBody>
      </p:sp>
      <p:sp>
        <p:nvSpPr>
          <p:cNvPr id="7" name="TextBox 6"/>
          <p:cNvSpPr txBox="1"/>
          <p:nvPr/>
        </p:nvSpPr>
        <p:spPr>
          <a:xfrm>
            <a:off x="2086162" y="2179400"/>
            <a:ext cx="245580" cy="276999"/>
          </a:xfrm>
          <a:prstGeom prst="rect">
            <a:avLst/>
          </a:prstGeom>
          <a:noFill/>
        </p:spPr>
        <p:txBody>
          <a:bodyPr wrap="none" rtlCol="0">
            <a:spAutoFit/>
          </a:bodyPr>
          <a:lstStyle/>
          <a:p>
            <a:r>
              <a:rPr lang="en-US" sz="1200" dirty="0" smtClean="0"/>
              <a:t>•</a:t>
            </a:r>
            <a:endParaRPr lang="en-US" sz="1200" dirty="0"/>
          </a:p>
        </p:txBody>
      </p:sp>
      <p:sp>
        <p:nvSpPr>
          <p:cNvPr id="17" name="TextBox 16"/>
          <p:cNvSpPr txBox="1"/>
          <p:nvPr/>
        </p:nvSpPr>
        <p:spPr>
          <a:xfrm>
            <a:off x="4081940" y="914400"/>
            <a:ext cx="245580" cy="276999"/>
          </a:xfrm>
          <a:prstGeom prst="rect">
            <a:avLst/>
          </a:prstGeom>
          <a:noFill/>
        </p:spPr>
        <p:txBody>
          <a:bodyPr wrap="none" rtlCol="0">
            <a:spAutoFit/>
          </a:bodyPr>
          <a:lstStyle/>
          <a:p>
            <a:r>
              <a:rPr lang="en-US" sz="1200" dirty="0" smtClean="0"/>
              <a:t>•</a:t>
            </a:r>
            <a:endParaRPr lang="en-US" sz="1200" dirty="0"/>
          </a:p>
        </p:txBody>
      </p:sp>
      <p:sp>
        <p:nvSpPr>
          <p:cNvPr id="18" name="TextBox 17"/>
          <p:cNvSpPr txBox="1"/>
          <p:nvPr/>
        </p:nvSpPr>
        <p:spPr>
          <a:xfrm>
            <a:off x="5123561" y="2313801"/>
            <a:ext cx="245580" cy="276999"/>
          </a:xfrm>
          <a:prstGeom prst="rect">
            <a:avLst/>
          </a:prstGeom>
          <a:noFill/>
        </p:spPr>
        <p:txBody>
          <a:bodyPr wrap="none" rtlCol="0">
            <a:spAutoFit/>
          </a:bodyPr>
          <a:lstStyle/>
          <a:p>
            <a:r>
              <a:rPr lang="en-US" sz="1200" dirty="0" smtClean="0"/>
              <a:t>•</a:t>
            </a:r>
            <a:endParaRPr lang="en-US" sz="1200" dirty="0"/>
          </a:p>
        </p:txBody>
      </p:sp>
    </p:spTree>
    <p:extLst>
      <p:ext uri="{BB962C8B-B14F-4D97-AF65-F5344CB8AC3E}">
        <p14:creationId xmlns:p14="http://schemas.microsoft.com/office/powerpoint/2010/main" val="11656824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rmAutofit fontScale="92500" lnSpcReduction="20000"/>
          </a:bodyPr>
          <a:lstStyle/>
          <a:p>
            <a:pPr>
              <a:buNone/>
            </a:pPr>
            <a:r>
              <a:rPr lang="en-US" b="1" dirty="0">
                <a:solidFill>
                  <a:srgbClr val="FF0000"/>
                </a:solidFill>
                <a:latin typeface="Arial" panose="020B0604020202020204" pitchFamily="34" charset="0"/>
                <a:cs typeface="Arial" panose="020B0604020202020204" pitchFamily="34" charset="0"/>
              </a:rPr>
              <a:t>Lead (</a:t>
            </a:r>
            <a:r>
              <a:rPr lang="en-US" b="1" dirty="0" err="1">
                <a:solidFill>
                  <a:srgbClr val="FF0000"/>
                </a:solidFill>
                <a:latin typeface="Arial" panose="020B0604020202020204" pitchFamily="34" charset="0"/>
                <a:cs typeface="Arial" panose="020B0604020202020204" pitchFamily="34" charset="0"/>
              </a:rPr>
              <a:t>Pb</a:t>
            </a:r>
            <a:r>
              <a:rPr lang="en-US" b="1"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It is a solid, toxic metal</a:t>
            </a:r>
          </a:p>
          <a:p>
            <a:pPr>
              <a:buNone/>
            </a:pPr>
            <a:r>
              <a:rPr lang="en-US" dirty="0">
                <a:latin typeface="Arial" panose="020B0604020202020204" pitchFamily="34" charset="0"/>
                <a:cs typeface="Arial" panose="020B0604020202020204" pitchFamily="34" charset="0"/>
              </a:rPr>
              <a:t>       It can emit particulates</a:t>
            </a:r>
          </a:p>
          <a:p>
            <a:pPr>
              <a:buNone/>
            </a:pPr>
            <a:r>
              <a:rPr lang="en-US" b="1" dirty="0">
                <a:solidFill>
                  <a:srgbClr val="FF0000"/>
                </a:solidFill>
                <a:latin typeface="Arial" panose="020B0604020202020204" pitchFamily="34" charset="0"/>
                <a:cs typeface="Arial" panose="020B0604020202020204" pitchFamily="34" charset="0"/>
              </a:rPr>
              <a:t>Human sources</a:t>
            </a:r>
            <a:endParaRPr lang="en-US"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Paint, smelters, storage batteries and leaded </a:t>
            </a:r>
            <a:r>
              <a:rPr lang="en-US" dirty="0" smtClean="0">
                <a:latin typeface="Arial" panose="020B0604020202020204" pitchFamily="34" charset="0"/>
                <a:cs typeface="Arial" panose="020B0604020202020204" pitchFamily="34" charset="0"/>
              </a:rPr>
              <a:t>            petrol</a:t>
            </a:r>
            <a:r>
              <a:rPr lang="en-US" dirty="0">
                <a:latin typeface="Arial" panose="020B0604020202020204" pitchFamily="34" charset="0"/>
                <a:cs typeface="Arial" panose="020B0604020202020204" pitchFamily="34" charset="0"/>
              </a:rPr>
              <a:t>.</a:t>
            </a:r>
          </a:p>
          <a:p>
            <a:pPr>
              <a:buNone/>
            </a:pPr>
            <a:r>
              <a:rPr lang="en-US" b="1" dirty="0">
                <a:solidFill>
                  <a:srgbClr val="FF0000"/>
                </a:solidFill>
                <a:latin typeface="Arial" panose="020B0604020202020204" pitchFamily="34" charset="0"/>
                <a:cs typeface="Arial" panose="020B0604020202020204" pitchFamily="34" charset="0"/>
              </a:rPr>
              <a:t>Health effects</a:t>
            </a:r>
            <a:endParaRPr lang="en-US"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Damage </a:t>
            </a:r>
            <a:r>
              <a:rPr lang="en-US" dirty="0">
                <a:latin typeface="Arial" panose="020B0604020202020204" pitchFamily="34" charset="0"/>
                <a:cs typeface="Arial" panose="020B0604020202020204" pitchFamily="34" charset="0"/>
              </a:rPr>
              <a:t>brain and whole nervous system</a:t>
            </a:r>
          </a:p>
          <a:p>
            <a:pPr>
              <a:buNone/>
            </a:pPr>
            <a:r>
              <a:rPr lang="en-US" dirty="0">
                <a:latin typeface="Arial" panose="020B0604020202020204" pitchFamily="34" charset="0"/>
                <a:cs typeface="Arial" panose="020B0604020202020204" pitchFamily="34" charset="0"/>
              </a:rPr>
              <a:t>      Mental retardation</a:t>
            </a: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Digestive </a:t>
            </a:r>
            <a:r>
              <a:rPr lang="en-US" dirty="0">
                <a:latin typeface="Arial" panose="020B0604020202020204" pitchFamily="34" charset="0"/>
                <a:cs typeface="Arial" panose="020B0604020202020204" pitchFamily="34" charset="0"/>
              </a:rPr>
              <a:t>problems</a:t>
            </a: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Cancer </a:t>
            </a:r>
            <a:r>
              <a:rPr lang="en-US" dirty="0">
                <a:latin typeface="Arial" panose="020B0604020202020204" pitchFamily="34" charset="0"/>
                <a:cs typeface="Arial" panose="020B0604020202020204" pitchFamily="34" charset="0"/>
              </a:rPr>
              <a:t>in test animals</a:t>
            </a:r>
            <a:endParaRPr lang="en-US" dirty="0">
              <a:solidFill>
                <a:srgbClr val="FF0000"/>
              </a:solidFill>
              <a:latin typeface="Arial" panose="020B0604020202020204" pitchFamily="34" charset="0"/>
              <a:cs typeface="Arial" panose="020B0604020202020204" pitchFamily="34" charset="0"/>
            </a:endParaRPr>
          </a:p>
          <a:p>
            <a:pPr>
              <a:buNone/>
            </a:pPr>
            <a:r>
              <a:rPr lang="en-US" b="1" dirty="0">
                <a:solidFill>
                  <a:srgbClr val="FF0000"/>
                </a:solidFill>
                <a:latin typeface="Arial" panose="020B0604020202020204" pitchFamily="34" charset="0"/>
                <a:cs typeface="Arial" panose="020B0604020202020204" pitchFamily="34" charset="0"/>
              </a:rPr>
              <a:t>Environmental effects</a:t>
            </a:r>
            <a:endParaRPr lang="en-US" dirty="0">
              <a:solidFill>
                <a:srgbClr val="FF0000"/>
              </a:solidFill>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Wild </a:t>
            </a:r>
            <a:r>
              <a:rPr lang="en-US" dirty="0">
                <a:latin typeface="Arial" panose="020B0604020202020204" pitchFamily="34" charset="0"/>
                <a:cs typeface="Arial" panose="020B0604020202020204" pitchFamily="34" charset="0"/>
              </a:rPr>
              <a:t>life destruction</a:t>
            </a:r>
          </a:p>
          <a:p>
            <a:pPr>
              <a:buNone/>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66"/>
                </a:solidFill>
                <a:latin typeface="Arial" panose="020B0604020202020204" pitchFamily="34" charset="0"/>
                <a:cs typeface="Arial" panose="020B0604020202020204" pitchFamily="34" charset="0"/>
              </a:rPr>
              <a:t>ACID RAIN</a:t>
            </a:r>
            <a:r>
              <a:rPr lang="en-US" b="1" dirty="0">
                <a:latin typeface="Arial" panose="020B0604020202020204" pitchFamily="34" charset="0"/>
                <a:cs typeface="Arial" panose="020B0604020202020204" pitchFamily="34" charset="0"/>
              </a:rPr>
              <a:t>	</a:t>
            </a:r>
          </a:p>
        </p:txBody>
      </p:sp>
      <p:sp>
        <p:nvSpPr>
          <p:cNvPr id="3" name="Content Placeholder 2"/>
          <p:cNvSpPr>
            <a:spLocks noGrp="1"/>
          </p:cNvSpPr>
          <p:nvPr>
            <p:ph idx="1"/>
          </p:nvPr>
        </p:nvSpPr>
        <p:spPr/>
        <p:txBody>
          <a:bodyPr>
            <a:normAutofit/>
          </a:bodyPr>
          <a:lstStyle/>
          <a:p>
            <a:pPr algn="just"/>
            <a:r>
              <a:rPr lang="en-US" sz="2800" dirty="0">
                <a:solidFill>
                  <a:srgbClr val="3333FF"/>
                </a:solidFill>
                <a:latin typeface="Arial" panose="020B0604020202020204" pitchFamily="34" charset="0"/>
                <a:cs typeface="Arial" panose="020B0604020202020204" pitchFamily="34" charset="0"/>
              </a:rPr>
              <a:t>Normal rain water is always slightly acidic in nature because of the fact that CO</a:t>
            </a:r>
            <a:r>
              <a:rPr lang="en-US" sz="2800" baseline="-25000" dirty="0">
                <a:solidFill>
                  <a:srgbClr val="3333FF"/>
                </a:solidFill>
                <a:latin typeface="Arial" panose="020B0604020202020204" pitchFamily="34" charset="0"/>
                <a:cs typeface="Arial" panose="020B0604020202020204" pitchFamily="34" charset="0"/>
              </a:rPr>
              <a:t>2</a:t>
            </a:r>
            <a:r>
              <a:rPr lang="en-US" sz="2800" dirty="0">
                <a:solidFill>
                  <a:srgbClr val="3333FF"/>
                </a:solidFill>
                <a:latin typeface="Arial" panose="020B0604020202020204" pitchFamily="34" charset="0"/>
                <a:cs typeface="Arial" panose="020B0604020202020204" pitchFamily="34" charset="0"/>
              </a:rPr>
              <a:t> present in the atmosphere gets dissolved in </a:t>
            </a:r>
            <a:r>
              <a:rPr lang="en-US" sz="2800" dirty="0" smtClean="0">
                <a:solidFill>
                  <a:srgbClr val="3333FF"/>
                </a:solidFill>
                <a:latin typeface="Arial" panose="020B0604020202020204" pitchFamily="34" charset="0"/>
                <a:cs typeface="Arial" panose="020B0604020202020204" pitchFamily="34" charset="0"/>
              </a:rPr>
              <a:t>it and produces carbonic acid, H</a:t>
            </a:r>
            <a:r>
              <a:rPr lang="en-US" sz="2800" baseline="-25000" dirty="0" smtClean="0">
                <a:solidFill>
                  <a:srgbClr val="3333FF"/>
                </a:solidFill>
                <a:latin typeface="Arial" panose="020B0604020202020204" pitchFamily="34" charset="0"/>
                <a:cs typeface="Arial" panose="020B0604020202020204" pitchFamily="34" charset="0"/>
              </a:rPr>
              <a:t>2</a:t>
            </a:r>
            <a:r>
              <a:rPr lang="en-US" sz="2800" dirty="0" smtClean="0">
                <a:solidFill>
                  <a:srgbClr val="3333FF"/>
                </a:solidFill>
                <a:latin typeface="Arial" panose="020B0604020202020204" pitchFamily="34" charset="0"/>
                <a:cs typeface="Arial" panose="020B0604020202020204" pitchFamily="34" charset="0"/>
              </a:rPr>
              <a:t>CO</a:t>
            </a:r>
            <a:r>
              <a:rPr lang="en-US" sz="2800" baseline="-25000" dirty="0" smtClean="0">
                <a:solidFill>
                  <a:srgbClr val="3333FF"/>
                </a:solidFill>
                <a:latin typeface="Arial" panose="020B0604020202020204" pitchFamily="34" charset="0"/>
                <a:cs typeface="Arial" panose="020B0604020202020204" pitchFamily="34" charset="0"/>
              </a:rPr>
              <a:t>3</a:t>
            </a:r>
            <a:r>
              <a:rPr lang="en-US" sz="2800" dirty="0" smtClean="0">
                <a:solidFill>
                  <a:srgbClr val="3333FF"/>
                </a:solidFill>
                <a:latin typeface="Arial" panose="020B0604020202020204" pitchFamily="34" charset="0"/>
                <a:cs typeface="Arial" panose="020B0604020202020204" pitchFamily="34" charset="0"/>
              </a:rPr>
              <a:t>.</a:t>
            </a:r>
            <a:endParaRPr lang="en-US" sz="2800" dirty="0">
              <a:solidFill>
                <a:srgbClr val="3333FF"/>
              </a:solidFill>
              <a:latin typeface="Arial" panose="020B0604020202020204" pitchFamily="34" charset="0"/>
              <a:cs typeface="Arial" panose="020B0604020202020204" pitchFamily="34" charset="0"/>
            </a:endParaRPr>
          </a:p>
          <a:p>
            <a:pPr algn="just"/>
            <a:r>
              <a:rPr lang="en-US" sz="2800" dirty="0" smtClean="0">
                <a:solidFill>
                  <a:srgbClr val="3333FF"/>
                </a:solidFill>
                <a:latin typeface="Arial" panose="020B0604020202020204" pitchFamily="34" charset="0"/>
                <a:cs typeface="Arial" panose="020B0604020202020204" pitchFamily="34" charset="0"/>
              </a:rPr>
              <a:t>Because  </a:t>
            </a:r>
            <a:r>
              <a:rPr lang="en-US" sz="2800" dirty="0">
                <a:solidFill>
                  <a:srgbClr val="3333FF"/>
                </a:solidFill>
                <a:latin typeface="Arial" panose="020B0604020202020204" pitchFamily="34" charset="0"/>
                <a:cs typeface="Arial" panose="020B0604020202020204" pitchFamily="34" charset="0"/>
              </a:rPr>
              <a:t>of the presence of </a:t>
            </a:r>
            <a:r>
              <a:rPr lang="en-US" sz="2800" dirty="0" err="1" smtClean="0">
                <a:solidFill>
                  <a:srgbClr val="3333FF"/>
                </a:solidFill>
                <a:latin typeface="Arial" panose="020B0604020202020204" pitchFamily="34" charset="0"/>
                <a:cs typeface="Arial" panose="020B0604020202020204" pitchFamily="34" charset="0"/>
              </a:rPr>
              <a:t>SO</a:t>
            </a:r>
            <a:r>
              <a:rPr lang="en-US" sz="2800" baseline="-25000" dirty="0" err="1" smtClean="0">
                <a:solidFill>
                  <a:srgbClr val="3333FF"/>
                </a:solidFill>
                <a:latin typeface="Arial" panose="020B0604020202020204" pitchFamily="34" charset="0"/>
                <a:cs typeface="Arial" panose="020B0604020202020204" pitchFamily="34" charset="0"/>
              </a:rPr>
              <a:t>x</a:t>
            </a:r>
            <a:r>
              <a:rPr lang="en-US" sz="2800" baseline="-25000" dirty="0" smtClean="0">
                <a:solidFill>
                  <a:srgbClr val="3333FF"/>
                </a:solidFill>
                <a:latin typeface="Arial" panose="020B0604020202020204" pitchFamily="34" charset="0"/>
                <a:cs typeface="Arial" panose="020B0604020202020204" pitchFamily="34" charset="0"/>
              </a:rPr>
              <a:t> </a:t>
            </a:r>
            <a:r>
              <a:rPr lang="en-US" sz="2800" dirty="0">
                <a:solidFill>
                  <a:srgbClr val="3333FF"/>
                </a:solidFill>
                <a:latin typeface="Arial" panose="020B0604020202020204" pitchFamily="34" charset="0"/>
                <a:cs typeface="Arial" panose="020B0604020202020204" pitchFamily="34" charset="0"/>
              </a:rPr>
              <a:t>and </a:t>
            </a:r>
            <a:r>
              <a:rPr lang="en-US" sz="2800" dirty="0" err="1" smtClean="0">
                <a:solidFill>
                  <a:srgbClr val="3333FF"/>
                </a:solidFill>
                <a:latin typeface="Arial" panose="020B0604020202020204" pitchFamily="34" charset="0"/>
                <a:cs typeface="Arial" panose="020B0604020202020204" pitchFamily="34" charset="0"/>
              </a:rPr>
              <a:t>NO</a:t>
            </a:r>
            <a:r>
              <a:rPr lang="en-US" sz="2800" baseline="-25000" dirty="0" err="1" smtClean="0">
                <a:solidFill>
                  <a:srgbClr val="3333FF"/>
                </a:solidFill>
                <a:latin typeface="Arial" panose="020B0604020202020204" pitchFamily="34" charset="0"/>
                <a:cs typeface="Arial" panose="020B0604020202020204" pitchFamily="34" charset="0"/>
              </a:rPr>
              <a:t>x</a:t>
            </a:r>
            <a:r>
              <a:rPr lang="en-US" sz="2800" baseline="-25000" dirty="0" smtClean="0">
                <a:solidFill>
                  <a:srgbClr val="3333FF"/>
                </a:solidFill>
                <a:latin typeface="Arial" panose="020B0604020202020204" pitchFamily="34" charset="0"/>
                <a:cs typeface="Arial" panose="020B0604020202020204" pitchFamily="34" charset="0"/>
              </a:rPr>
              <a:t> </a:t>
            </a:r>
            <a:r>
              <a:rPr lang="en-US" sz="2800" dirty="0">
                <a:solidFill>
                  <a:srgbClr val="3333FF"/>
                </a:solidFill>
                <a:latin typeface="Arial" panose="020B0604020202020204" pitchFamily="34" charset="0"/>
                <a:cs typeface="Arial" panose="020B0604020202020204" pitchFamily="34" charset="0"/>
              </a:rPr>
              <a:t>gases as pollutant in the atmosphere, the pH of the rain water is further lowered.</a:t>
            </a:r>
          </a:p>
          <a:p>
            <a:pPr algn="just"/>
            <a:r>
              <a:rPr lang="en-US" sz="2800" dirty="0" smtClean="0">
                <a:solidFill>
                  <a:srgbClr val="3333FF"/>
                </a:solidFill>
                <a:latin typeface="Arial" panose="020B0604020202020204" pitchFamily="34" charset="0"/>
                <a:cs typeface="Arial" panose="020B0604020202020204" pitchFamily="34" charset="0"/>
              </a:rPr>
              <a:t>This </a:t>
            </a:r>
            <a:r>
              <a:rPr lang="en-US" sz="2800" dirty="0">
                <a:solidFill>
                  <a:srgbClr val="3333FF"/>
                </a:solidFill>
                <a:latin typeface="Arial" panose="020B0604020202020204" pitchFamily="34" charset="0"/>
                <a:cs typeface="Arial" panose="020B0604020202020204" pitchFamily="34" charset="0"/>
              </a:rPr>
              <a:t>type of precipitation of water is called ACID RAIN (or) ACID DEPOSITION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fontScale="90000"/>
          </a:bodyPr>
          <a:lstStyle/>
          <a:p>
            <a:r>
              <a:rPr lang="en-US" dirty="0">
                <a:solidFill>
                  <a:srgbClr val="FF0066"/>
                </a:solidFill>
                <a:latin typeface="Arial" panose="020B0604020202020204" pitchFamily="34" charset="0"/>
                <a:cs typeface="Arial" panose="020B0604020202020204" pitchFamily="34" charset="0"/>
              </a:rPr>
              <a:t>Formation and causes of Acid </a:t>
            </a:r>
            <a:r>
              <a:rPr lang="en-US" dirty="0" smtClean="0">
                <a:solidFill>
                  <a:srgbClr val="FF0066"/>
                </a:solidFill>
                <a:latin typeface="Arial" panose="020B0604020202020204" pitchFamily="34" charset="0"/>
                <a:cs typeface="Arial" panose="020B0604020202020204" pitchFamily="34" charset="0"/>
              </a:rPr>
              <a:t>rain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295400"/>
            <a:ext cx="8229600" cy="5334000"/>
          </a:xfrm>
        </p:spPr>
        <p:txBody>
          <a:bodyPr>
            <a:normAutofit lnSpcReduction="10000"/>
          </a:bodyPr>
          <a:lstStyle/>
          <a:p>
            <a:pPr algn="just">
              <a:buFont typeface="Wingdings" pitchFamily="2" charset="2"/>
              <a:buChar char="Ø"/>
            </a:pPr>
            <a:r>
              <a:rPr lang="en-US" sz="2400" dirty="0">
                <a:latin typeface="Arial" panose="020B0604020202020204" pitchFamily="34" charset="0"/>
                <a:cs typeface="Arial" panose="020B0604020202020204" pitchFamily="34" charset="0"/>
              </a:rPr>
              <a:t>Acid rain means the presence of excessive acids in rain </a:t>
            </a:r>
            <a:r>
              <a:rPr lang="en-US" sz="2400" dirty="0" smtClean="0">
                <a:latin typeface="Arial" panose="020B0604020202020204" pitchFamily="34" charset="0"/>
                <a:cs typeface="Arial" panose="020B0604020202020204" pitchFamily="34" charset="0"/>
              </a:rPr>
              <a:t>water.</a:t>
            </a:r>
          </a:p>
          <a:p>
            <a:pPr marL="0" indent="0" algn="just">
              <a:buNone/>
            </a:pPr>
            <a:endParaRPr lang="en-US" sz="2400" dirty="0" smtClean="0">
              <a:latin typeface="Arial" panose="020B0604020202020204" pitchFamily="34" charset="0"/>
              <a:cs typeface="Arial" panose="020B0604020202020204" pitchFamily="34" charset="0"/>
            </a:endParaRPr>
          </a:p>
          <a:p>
            <a:pPr algn="just">
              <a:buFont typeface="Wingdings" pitchFamily="2" charset="2"/>
              <a:buChar char="Ø"/>
            </a:pPr>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thermal power plants, industries and vehicles release </a:t>
            </a:r>
            <a:r>
              <a:rPr lang="en-US" sz="2400" dirty="0" smtClean="0">
                <a:latin typeface="Arial" panose="020B0604020202020204" pitchFamily="34" charset="0"/>
                <a:cs typeface="Arial" panose="020B0604020202020204" pitchFamily="34" charset="0"/>
              </a:rPr>
              <a:t>nitrogen oxides </a:t>
            </a:r>
            <a:r>
              <a:rPr lang="en-US" sz="2400" dirty="0">
                <a:latin typeface="Arial" panose="020B0604020202020204" pitchFamily="34" charset="0"/>
                <a:cs typeface="Arial" panose="020B0604020202020204" pitchFamily="34" charset="0"/>
              </a:rPr>
              <a:t>and </a:t>
            </a:r>
            <a:r>
              <a:rPr lang="en-US" sz="2400" dirty="0" err="1" smtClean="0">
                <a:latin typeface="Arial" panose="020B0604020202020204" pitchFamily="34" charset="0"/>
                <a:cs typeface="Arial" panose="020B0604020202020204" pitchFamily="34" charset="0"/>
              </a:rPr>
              <a:t>sulphur</a:t>
            </a:r>
            <a:r>
              <a:rPr lang="en-US" sz="2400" dirty="0" smtClean="0">
                <a:latin typeface="Arial" panose="020B0604020202020204" pitchFamily="34" charset="0"/>
                <a:cs typeface="Arial" panose="020B0604020202020204" pitchFamily="34" charset="0"/>
              </a:rPr>
              <a:t> oxides </a:t>
            </a:r>
            <a:r>
              <a:rPr lang="en-US" sz="2400" dirty="0">
                <a:latin typeface="Arial" panose="020B0604020202020204" pitchFamily="34" charset="0"/>
                <a:cs typeface="Arial" panose="020B0604020202020204" pitchFamily="34" charset="0"/>
              </a:rPr>
              <a:t>into atmosphere due to burning of coal and oil. </a:t>
            </a:r>
            <a:endParaRPr lang="en-US" sz="2400" dirty="0" smtClean="0">
              <a:latin typeface="Arial" panose="020B0604020202020204" pitchFamily="34" charset="0"/>
              <a:cs typeface="Arial" panose="020B0604020202020204" pitchFamily="34" charset="0"/>
            </a:endParaRPr>
          </a:p>
          <a:p>
            <a:pPr marL="0" indent="0" algn="just">
              <a:buNone/>
            </a:pPr>
            <a:endParaRPr lang="en-US" sz="2400" dirty="0" smtClean="0">
              <a:latin typeface="Arial" panose="020B0604020202020204" pitchFamily="34" charset="0"/>
              <a:cs typeface="Arial" panose="020B0604020202020204" pitchFamily="34" charset="0"/>
            </a:endParaRPr>
          </a:p>
          <a:p>
            <a:pPr algn="just">
              <a:buFont typeface="Wingdings" pitchFamily="2" charset="2"/>
              <a:buChar char="Ø"/>
            </a:pPr>
            <a:r>
              <a:rPr lang="en-US" sz="2400" dirty="0" smtClean="0">
                <a:latin typeface="Arial" panose="020B0604020202020204" pitchFamily="34" charset="0"/>
                <a:cs typeface="Arial" panose="020B0604020202020204" pitchFamily="34" charset="0"/>
              </a:rPr>
              <a:t>When </a:t>
            </a:r>
            <a:r>
              <a:rPr lang="en-US" sz="2400" dirty="0">
                <a:latin typeface="Arial" panose="020B0604020202020204" pitchFamily="34" charset="0"/>
                <a:cs typeface="Arial" panose="020B0604020202020204" pitchFamily="34" charset="0"/>
              </a:rPr>
              <a:t>these gases react with water vapour in the </a:t>
            </a:r>
            <a:r>
              <a:rPr lang="en-US" sz="2400" dirty="0" smtClean="0">
                <a:latin typeface="Arial" panose="020B0604020202020204" pitchFamily="34" charset="0"/>
                <a:cs typeface="Arial" panose="020B0604020202020204" pitchFamily="34" charset="0"/>
              </a:rPr>
              <a:t>atmosphere, </a:t>
            </a:r>
            <a:r>
              <a:rPr lang="en-US" sz="2400" dirty="0">
                <a:latin typeface="Arial" panose="020B0604020202020204" pitchFamily="34" charset="0"/>
                <a:cs typeface="Arial" panose="020B0604020202020204" pitchFamily="34" charset="0"/>
              </a:rPr>
              <a:t>they form acids and descend on to </a:t>
            </a:r>
            <a:r>
              <a:rPr lang="en-US" sz="2400" dirty="0" smtClean="0">
                <a:latin typeface="Arial" panose="020B0604020202020204" pitchFamily="34" charset="0"/>
                <a:cs typeface="Arial" panose="020B0604020202020204" pitchFamily="34" charset="0"/>
              </a:rPr>
              <a:t>the earths </a:t>
            </a:r>
            <a:r>
              <a:rPr lang="en-US" sz="2400" dirty="0">
                <a:latin typeface="Arial" panose="020B0604020202020204" pitchFamily="34" charset="0"/>
                <a:cs typeface="Arial" panose="020B0604020202020204" pitchFamily="34" charset="0"/>
              </a:rPr>
              <a:t>acid rain through rain water</a:t>
            </a:r>
            <a:r>
              <a:rPr lang="en-US" sz="2400" dirty="0" smtClean="0">
                <a:latin typeface="Arial" panose="020B0604020202020204" pitchFamily="34" charset="0"/>
                <a:cs typeface="Arial" panose="020B0604020202020204" pitchFamily="34" charset="0"/>
              </a:rPr>
              <a:t>.</a:t>
            </a:r>
          </a:p>
          <a:p>
            <a:pPr algn="just">
              <a:buFont typeface="Wingdings" pitchFamily="2" charset="2"/>
              <a:buChar char="Ø"/>
            </a:pPr>
            <a:endParaRPr lang="en-US" sz="2400" dirty="0">
              <a:latin typeface="Arial" panose="020B0604020202020204" pitchFamily="34" charset="0"/>
              <a:cs typeface="Arial" panose="020B0604020202020204" pitchFamily="34" charset="0"/>
            </a:endParaRPr>
          </a:p>
          <a:p>
            <a:pPr algn="just">
              <a:buNone/>
            </a:pPr>
            <a:r>
              <a:rPr lang="en-US" sz="2400" dirty="0">
                <a:solidFill>
                  <a:srgbClr val="FF0066"/>
                </a:solidFill>
                <a:latin typeface="Arial" panose="020B0604020202020204" pitchFamily="34" charset="0"/>
                <a:cs typeface="Arial" panose="020B0604020202020204" pitchFamily="34" charset="0"/>
              </a:rPr>
              <a:t>              </a:t>
            </a:r>
            <a:r>
              <a:rPr lang="en-US" sz="2400" b="1" dirty="0" smtClean="0">
                <a:solidFill>
                  <a:srgbClr val="FF0066"/>
                </a:solidFill>
                <a:latin typeface="Arial" panose="020B0604020202020204" pitchFamily="34" charset="0"/>
                <a:cs typeface="Arial" panose="020B0604020202020204" pitchFamily="34" charset="0"/>
              </a:rPr>
              <a:t>SO</a:t>
            </a:r>
            <a:r>
              <a:rPr lang="en-US" sz="2400" b="1" baseline="-25000" dirty="0" smtClean="0">
                <a:solidFill>
                  <a:srgbClr val="FF0066"/>
                </a:solidFill>
                <a:latin typeface="Arial" panose="020B0604020202020204" pitchFamily="34" charset="0"/>
                <a:cs typeface="Arial" panose="020B0604020202020204" pitchFamily="34" charset="0"/>
              </a:rPr>
              <a:t>3</a:t>
            </a:r>
            <a:r>
              <a:rPr lang="en-US" sz="2400" b="1" dirty="0" smtClean="0">
                <a:solidFill>
                  <a:srgbClr val="FF0066"/>
                </a:solidFill>
                <a:latin typeface="Arial" panose="020B0604020202020204" pitchFamily="34" charset="0"/>
                <a:cs typeface="Arial" panose="020B0604020202020204" pitchFamily="34" charset="0"/>
              </a:rPr>
              <a:t> </a:t>
            </a:r>
            <a:r>
              <a:rPr lang="en-US" sz="2400" b="1" dirty="0">
                <a:solidFill>
                  <a:srgbClr val="FF0066"/>
                </a:solidFill>
                <a:latin typeface="Arial" panose="020B0604020202020204" pitchFamily="34" charset="0"/>
                <a:cs typeface="Arial" panose="020B0604020202020204" pitchFamily="34" charset="0"/>
              </a:rPr>
              <a:t>+ H</a:t>
            </a:r>
            <a:r>
              <a:rPr lang="en-US" sz="2400" b="1" baseline="-25000" dirty="0">
                <a:solidFill>
                  <a:srgbClr val="FF0066"/>
                </a:solidFill>
                <a:latin typeface="Arial" panose="020B0604020202020204" pitchFamily="34" charset="0"/>
                <a:cs typeface="Arial" panose="020B0604020202020204" pitchFamily="34" charset="0"/>
              </a:rPr>
              <a:t>2</a:t>
            </a:r>
            <a:r>
              <a:rPr lang="en-US" sz="2400" b="1" dirty="0">
                <a:solidFill>
                  <a:srgbClr val="FF0066"/>
                </a:solidFill>
                <a:latin typeface="Arial" panose="020B0604020202020204" pitchFamily="34" charset="0"/>
                <a:cs typeface="Arial" panose="020B0604020202020204" pitchFamily="34" charset="0"/>
              </a:rPr>
              <a:t>O                 H</a:t>
            </a:r>
            <a:r>
              <a:rPr lang="en-US" sz="2400" b="1" baseline="-25000" dirty="0">
                <a:solidFill>
                  <a:srgbClr val="FF0066"/>
                </a:solidFill>
                <a:latin typeface="Arial" panose="020B0604020202020204" pitchFamily="34" charset="0"/>
                <a:cs typeface="Arial" panose="020B0604020202020204" pitchFamily="34" charset="0"/>
              </a:rPr>
              <a:t>2</a:t>
            </a:r>
            <a:r>
              <a:rPr lang="en-US" sz="2400" b="1" dirty="0">
                <a:solidFill>
                  <a:srgbClr val="FF0066"/>
                </a:solidFill>
                <a:latin typeface="Arial" panose="020B0604020202020204" pitchFamily="34" charset="0"/>
                <a:cs typeface="Arial" panose="020B0604020202020204" pitchFamily="34" charset="0"/>
              </a:rPr>
              <a:t>SO</a:t>
            </a:r>
            <a:r>
              <a:rPr lang="en-US" sz="2400" b="1" baseline="-25000" dirty="0">
                <a:solidFill>
                  <a:srgbClr val="FF0066"/>
                </a:solidFill>
                <a:latin typeface="Arial" panose="020B0604020202020204" pitchFamily="34" charset="0"/>
                <a:cs typeface="Arial" panose="020B0604020202020204" pitchFamily="34" charset="0"/>
              </a:rPr>
              <a:t>4</a:t>
            </a:r>
            <a:r>
              <a:rPr lang="en-US" sz="2400" b="1" dirty="0">
                <a:solidFill>
                  <a:srgbClr val="FF0066"/>
                </a:solidFill>
                <a:latin typeface="Arial" panose="020B0604020202020204" pitchFamily="34" charset="0"/>
                <a:cs typeface="Arial" panose="020B0604020202020204" pitchFamily="34" charset="0"/>
              </a:rPr>
              <a:t>  </a:t>
            </a:r>
          </a:p>
          <a:p>
            <a:pPr algn="just">
              <a:buNone/>
            </a:pPr>
            <a:r>
              <a:rPr lang="en-US" sz="2400" b="1" dirty="0">
                <a:solidFill>
                  <a:srgbClr val="FF0066"/>
                </a:solidFill>
                <a:latin typeface="Arial" panose="020B0604020202020204" pitchFamily="34" charset="0"/>
                <a:cs typeface="Arial" panose="020B0604020202020204" pitchFamily="34" charset="0"/>
              </a:rPr>
              <a:t>              </a:t>
            </a:r>
            <a:r>
              <a:rPr lang="en-US" sz="2400" b="1" dirty="0" smtClean="0">
                <a:solidFill>
                  <a:srgbClr val="FF0066"/>
                </a:solidFill>
                <a:latin typeface="Arial" panose="020B0604020202020204" pitchFamily="34" charset="0"/>
                <a:cs typeface="Arial" panose="020B0604020202020204" pitchFamily="34" charset="0"/>
              </a:rPr>
              <a:t>NO</a:t>
            </a:r>
            <a:r>
              <a:rPr lang="en-US" sz="2400" b="1" baseline="-25000" dirty="0" smtClean="0">
                <a:solidFill>
                  <a:srgbClr val="FF0066"/>
                </a:solidFill>
                <a:latin typeface="Arial" panose="020B0604020202020204" pitchFamily="34" charset="0"/>
                <a:cs typeface="Arial" panose="020B0604020202020204" pitchFamily="34" charset="0"/>
              </a:rPr>
              <a:t>2 </a:t>
            </a:r>
            <a:r>
              <a:rPr lang="en-US" sz="2400" b="1" dirty="0">
                <a:solidFill>
                  <a:srgbClr val="FF0066"/>
                </a:solidFill>
                <a:latin typeface="Arial" panose="020B0604020202020204" pitchFamily="34" charset="0"/>
                <a:cs typeface="Arial" panose="020B0604020202020204" pitchFamily="34" charset="0"/>
              </a:rPr>
              <a:t>+ H</a:t>
            </a:r>
            <a:r>
              <a:rPr lang="en-US" sz="2400" b="1" baseline="-25000" dirty="0">
                <a:solidFill>
                  <a:srgbClr val="FF0066"/>
                </a:solidFill>
                <a:latin typeface="Arial" panose="020B0604020202020204" pitchFamily="34" charset="0"/>
                <a:cs typeface="Arial" panose="020B0604020202020204" pitchFamily="34" charset="0"/>
              </a:rPr>
              <a:t>2</a:t>
            </a:r>
            <a:r>
              <a:rPr lang="en-US" sz="2400" b="1" dirty="0">
                <a:solidFill>
                  <a:srgbClr val="FF0066"/>
                </a:solidFill>
                <a:latin typeface="Arial" panose="020B0604020202020204" pitchFamily="34" charset="0"/>
                <a:cs typeface="Arial" panose="020B0604020202020204" pitchFamily="34" charset="0"/>
              </a:rPr>
              <a:t>O                </a:t>
            </a:r>
            <a:r>
              <a:rPr lang="en-US" sz="2400" b="1" dirty="0" smtClean="0">
                <a:solidFill>
                  <a:srgbClr val="FF0066"/>
                </a:solidFill>
                <a:latin typeface="Arial" panose="020B0604020202020204" pitchFamily="34" charset="0"/>
                <a:cs typeface="Arial" panose="020B0604020202020204" pitchFamily="34" charset="0"/>
              </a:rPr>
              <a:t> HNO</a:t>
            </a:r>
            <a:r>
              <a:rPr lang="en-US" sz="2400" b="1" baseline="-25000" dirty="0" smtClean="0">
                <a:solidFill>
                  <a:srgbClr val="FF0066"/>
                </a:solidFill>
                <a:latin typeface="Arial" panose="020B0604020202020204" pitchFamily="34" charset="0"/>
                <a:cs typeface="Arial" panose="020B0604020202020204" pitchFamily="34" charset="0"/>
              </a:rPr>
              <a:t>3</a:t>
            </a:r>
            <a:r>
              <a:rPr lang="en-US" sz="2400" b="1" dirty="0" smtClean="0">
                <a:solidFill>
                  <a:srgbClr val="FF0066"/>
                </a:solidFill>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    </a:t>
            </a:r>
            <a:endParaRPr lang="en-US" sz="2400" b="1" dirty="0">
              <a:latin typeface="Arial" panose="020B0604020202020204" pitchFamily="34" charset="0"/>
              <a:cs typeface="Arial" panose="020B0604020202020204" pitchFamily="34" charset="0"/>
            </a:endParaRPr>
          </a:p>
          <a:p>
            <a:pPr algn="just">
              <a:buNone/>
            </a:pPr>
            <a:r>
              <a:rPr lang="en-US" sz="2400" dirty="0">
                <a:latin typeface="Arial" panose="020B0604020202020204" pitchFamily="34" charset="0"/>
                <a:cs typeface="Arial" panose="020B0604020202020204" pitchFamily="34" charset="0"/>
              </a:rPr>
              <a:t> </a:t>
            </a:r>
          </a:p>
        </p:txBody>
      </p:sp>
      <p:cxnSp>
        <p:nvCxnSpPr>
          <p:cNvPr id="5" name="Straight Arrow Connector 4"/>
          <p:cNvCxnSpPr/>
          <p:nvPr/>
        </p:nvCxnSpPr>
        <p:spPr>
          <a:xfrm>
            <a:off x="3352800" y="5561012"/>
            <a:ext cx="1066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3352800" y="5943600"/>
            <a:ext cx="1066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66"/>
                </a:solidFill>
                <a:latin typeface="Arial" panose="020B0604020202020204" pitchFamily="34" charset="0"/>
                <a:cs typeface="Arial" panose="020B0604020202020204" pitchFamily="34" charset="0"/>
              </a:rPr>
              <a:t>EFFECTS OF ACID RAIN</a:t>
            </a:r>
          </a:p>
        </p:txBody>
      </p:sp>
      <p:sp>
        <p:nvSpPr>
          <p:cNvPr id="3" name="Content Placeholder 2"/>
          <p:cNvSpPr>
            <a:spLocks noGrp="1"/>
          </p:cNvSpPr>
          <p:nvPr>
            <p:ph idx="1"/>
          </p:nvPr>
        </p:nvSpPr>
        <p:spPr/>
        <p:txBody>
          <a:bodyPr>
            <a:normAutofit/>
          </a:bodyPr>
          <a:lstStyle/>
          <a:p>
            <a:pPr>
              <a:buFont typeface="Wingdings" pitchFamily="2" charset="2"/>
              <a:buChar char="q"/>
            </a:pPr>
            <a:r>
              <a:rPr lang="en-US" sz="2400" dirty="0">
                <a:latin typeface="Arial" panose="020B0604020202020204" pitchFamily="34" charset="0"/>
                <a:cs typeface="Arial" panose="020B0604020202020204" pitchFamily="34" charset="0"/>
              </a:rPr>
              <a:t> Increases the acidity of </a:t>
            </a:r>
            <a:r>
              <a:rPr lang="en-US" sz="2400" dirty="0" smtClean="0">
                <a:latin typeface="Arial" panose="020B0604020202020204" pitchFamily="34" charset="0"/>
                <a:cs typeface="Arial" panose="020B0604020202020204" pitchFamily="34" charset="0"/>
              </a:rPr>
              <a:t>rain-water</a:t>
            </a:r>
          </a:p>
          <a:p>
            <a:pPr>
              <a:buFont typeface="Wingdings" pitchFamily="2" charset="2"/>
              <a:buChar char="q"/>
            </a:pPr>
            <a:r>
              <a:rPr lang="en-US" sz="2400" dirty="0" smtClean="0">
                <a:latin typeface="Arial" panose="020B0604020202020204" pitchFamily="34" charset="0"/>
                <a:cs typeface="Arial" panose="020B0604020202020204" pitchFamily="34" charset="0"/>
              </a:rPr>
              <a:t>Damages </a:t>
            </a:r>
            <a:r>
              <a:rPr lang="en-US" sz="2400" dirty="0">
                <a:latin typeface="Arial" panose="020B0604020202020204" pitchFamily="34" charset="0"/>
                <a:cs typeface="Arial" panose="020B0604020202020204" pitchFamily="34" charset="0"/>
              </a:rPr>
              <a:t>fresh water </a:t>
            </a:r>
            <a:r>
              <a:rPr lang="en-US" sz="2400" dirty="0" smtClean="0">
                <a:latin typeface="Arial" panose="020B0604020202020204" pitchFamily="34" charset="0"/>
                <a:cs typeface="Arial" panose="020B0604020202020204" pitchFamily="34" charset="0"/>
              </a:rPr>
              <a:t>life.</a:t>
            </a:r>
          </a:p>
          <a:p>
            <a:pPr>
              <a:buFont typeface="Wingdings" pitchFamily="2" charset="2"/>
              <a:buChar char="q"/>
            </a:pPr>
            <a:r>
              <a:rPr lang="en-US" sz="2400" dirty="0" smtClean="0">
                <a:latin typeface="Arial" panose="020B0604020202020204" pitchFamily="34" charset="0"/>
                <a:cs typeface="Arial" panose="020B0604020202020204" pitchFamily="34" charset="0"/>
              </a:rPr>
              <a:t>In </a:t>
            </a:r>
            <a:r>
              <a:rPr lang="en-US" sz="2400" dirty="0">
                <a:latin typeface="Arial" panose="020B0604020202020204" pitchFamily="34" charset="0"/>
                <a:cs typeface="Arial" panose="020B0604020202020204" pitchFamily="34" charset="0"/>
              </a:rPr>
              <a:t>the form of mist it causes </a:t>
            </a:r>
            <a:r>
              <a:rPr lang="en-US" sz="2400" dirty="0" smtClean="0">
                <a:latin typeface="Arial" panose="020B0604020202020204" pitchFamily="34" charset="0"/>
                <a:cs typeface="Arial" panose="020B0604020202020204" pitchFamily="34" charset="0"/>
              </a:rPr>
              <a:t>direct damage </a:t>
            </a:r>
            <a:r>
              <a:rPr lang="en-US" sz="2400" dirty="0">
                <a:latin typeface="Arial" panose="020B0604020202020204" pitchFamily="34" charset="0"/>
                <a:cs typeface="Arial" panose="020B0604020202020204" pitchFamily="34" charset="0"/>
              </a:rPr>
              <a:t>to  </a:t>
            </a:r>
            <a:r>
              <a:rPr lang="en-US" sz="2400" dirty="0" smtClean="0">
                <a:latin typeface="Arial" panose="020B0604020202020204" pitchFamily="34" charset="0"/>
                <a:cs typeface="Arial" panose="020B0604020202020204" pitchFamily="34" charset="0"/>
              </a:rPr>
              <a:t>plants.</a:t>
            </a:r>
          </a:p>
          <a:p>
            <a:pPr>
              <a:buFont typeface="Wingdings" pitchFamily="2" charset="2"/>
              <a:buChar char="q"/>
            </a:pPr>
            <a:r>
              <a:rPr lang="en-US" sz="2400" dirty="0" smtClean="0">
                <a:latin typeface="Arial" panose="020B0604020202020204" pitchFamily="34" charset="0"/>
                <a:cs typeface="Arial" panose="020B0604020202020204" pitchFamily="34" charset="0"/>
              </a:rPr>
              <a:t>Causes </a:t>
            </a:r>
            <a:r>
              <a:rPr lang="en-US" sz="2400" dirty="0">
                <a:latin typeface="Arial" panose="020B0604020202020204" pitchFamily="34" charset="0"/>
                <a:cs typeface="Arial" panose="020B0604020202020204" pitchFamily="34" charset="0"/>
              </a:rPr>
              <a:t>irritation to eyes and mucus </a:t>
            </a:r>
            <a:r>
              <a:rPr lang="en-US" sz="2400" dirty="0" smtClean="0">
                <a:latin typeface="Arial" panose="020B0604020202020204" pitchFamily="34" charset="0"/>
                <a:cs typeface="Arial" panose="020B0604020202020204" pitchFamily="34" charset="0"/>
              </a:rPr>
              <a:t>membrane.</a:t>
            </a:r>
          </a:p>
          <a:p>
            <a:pPr>
              <a:buFont typeface="Wingdings" pitchFamily="2" charset="2"/>
              <a:buChar char="q"/>
            </a:pPr>
            <a:r>
              <a:rPr lang="en-US" sz="2400" dirty="0" smtClean="0">
                <a:latin typeface="Arial" panose="020B0604020202020204" pitchFamily="34" charset="0"/>
                <a:cs typeface="Arial" panose="020B0604020202020204" pitchFamily="34" charset="0"/>
              </a:rPr>
              <a:t>Accelerates </a:t>
            </a:r>
            <a:r>
              <a:rPr lang="en-US" sz="2400" dirty="0">
                <a:latin typeface="Arial" panose="020B0604020202020204" pitchFamily="34" charset="0"/>
                <a:cs typeface="Arial" panose="020B0604020202020204" pitchFamily="34" charset="0"/>
              </a:rPr>
              <a:t>the rate of corrosion of metals</a:t>
            </a:r>
            <a:r>
              <a:rPr lang="en-US" sz="2400" dirty="0" smtClean="0">
                <a:latin typeface="Arial" panose="020B0604020202020204" pitchFamily="34" charset="0"/>
                <a:cs typeface="Arial" panose="020B0604020202020204" pitchFamily="34" charset="0"/>
              </a:rPr>
              <a:t>.</a:t>
            </a:r>
          </a:p>
          <a:p>
            <a:pPr>
              <a:buFont typeface="Wingdings" pitchFamily="2" charset="2"/>
              <a:buChar char="q"/>
            </a:pPr>
            <a:r>
              <a:rPr lang="en-US" sz="2400" dirty="0" smtClean="0">
                <a:latin typeface="Arial" panose="020B0604020202020204" pitchFamily="34" charset="0"/>
                <a:cs typeface="Arial" panose="020B0604020202020204" pitchFamily="34" charset="0"/>
              </a:rPr>
              <a:t>Causes damage of building block </a:t>
            </a:r>
          </a:p>
          <a:p>
            <a:pPr>
              <a:buFont typeface="Wingdings" pitchFamily="2" charset="2"/>
              <a:buChar char="q"/>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Dissolves salt in soil like CaCO</a:t>
            </a:r>
            <a:r>
              <a:rPr lang="en-US" sz="2400" baseline="-25000" dirty="0" smtClean="0">
                <a:latin typeface="Arial" panose="020B0604020202020204" pitchFamily="34" charset="0"/>
                <a:cs typeface="Arial" panose="020B0604020202020204" pitchFamily="34" charset="0"/>
              </a:rPr>
              <a:t>3</a:t>
            </a:r>
            <a:r>
              <a:rPr lang="en-US" sz="2400" dirty="0" smtClean="0">
                <a:latin typeface="Arial" panose="020B0604020202020204" pitchFamily="34" charset="0"/>
                <a:cs typeface="Arial" panose="020B0604020202020204" pitchFamily="34" charset="0"/>
              </a:rPr>
              <a:t>, MgCO</a:t>
            </a:r>
            <a:r>
              <a:rPr lang="en-US" sz="2400" baseline="-25000" dirty="0" smtClean="0">
                <a:latin typeface="Arial" panose="020B0604020202020204" pitchFamily="34" charset="0"/>
                <a:cs typeface="Arial" panose="020B0604020202020204" pitchFamily="34" charset="0"/>
              </a:rPr>
              <a:t>3</a:t>
            </a:r>
            <a:r>
              <a:rPr lang="en-US" sz="2400" dirty="0" smtClean="0">
                <a:latin typeface="Arial" panose="020B0604020202020204" pitchFamily="34" charset="0"/>
                <a:cs typeface="Arial" panose="020B0604020202020204" pitchFamily="34" charset="0"/>
              </a:rPr>
              <a:t> and metal, which passes into ponds lakes river and cause toxic effect to aquatic life</a:t>
            </a: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657" y="152400"/>
            <a:ext cx="8839200" cy="707886"/>
          </a:xfrm>
          <a:prstGeom prst="rect">
            <a:avLst/>
          </a:prstGeom>
          <a:noFill/>
        </p:spPr>
        <p:txBody>
          <a:bodyPr wrap="square" lIns="91440" tIns="45720" rIns="91440" bIns="45720">
            <a:spAutoFit/>
          </a:bodyPr>
          <a:lstStyle/>
          <a:p>
            <a:r>
              <a:rPr lang="en-US" sz="4000" dirty="0" smtClean="0">
                <a:latin typeface="Arial" panose="020B0604020202020204" pitchFamily="34" charset="0"/>
                <a:cs typeface="Arial" panose="020B0604020202020204" pitchFamily="34" charset="0"/>
              </a:rPr>
              <a:t>Why civil engineers shall study EVS?</a:t>
            </a:r>
            <a:endParaRPr lang="en-US" sz="4000" b="1" dirty="0">
              <a:ln w="17780" cmpd="sng">
                <a:solidFill>
                  <a:srgbClr val="FFFFFF"/>
                </a:solidFill>
                <a:prstDash val="solid"/>
                <a:miter lim="800000"/>
              </a:ln>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3191916"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371600"/>
            <a:ext cx="30099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86200"/>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062248" y="3048000"/>
            <a:ext cx="2339102" cy="646331"/>
          </a:xfrm>
          <a:prstGeom prst="rect">
            <a:avLst/>
          </a:prstGeom>
          <a:noFill/>
        </p:spPr>
        <p:txBody>
          <a:bodyPr wrap="none" rtlCol="0">
            <a:spAutoFit/>
          </a:bodyPr>
          <a:lstStyle/>
          <a:p>
            <a:r>
              <a:rPr lang="en-US" sz="3600" b="1" dirty="0" smtClean="0">
                <a:solidFill>
                  <a:srgbClr val="0000FF"/>
                </a:solidFill>
                <a:latin typeface="Arial" panose="020B0604020202020204" pitchFamily="34" charset="0"/>
                <a:cs typeface="Arial" panose="020B0604020202020204" pitchFamily="34" charset="0"/>
              </a:rPr>
              <a:t>Great Job</a:t>
            </a:r>
            <a:endParaRPr lang="en-US" sz="3600" b="1" dirty="0">
              <a:solidFill>
                <a:srgbClr val="0000FF"/>
              </a:solidFill>
              <a:latin typeface="Arial" panose="020B0604020202020204" pitchFamily="34" charset="0"/>
              <a:cs typeface="Arial" panose="020B0604020202020204" pitchFamily="34" charset="0"/>
            </a:endParaRPr>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2248" y="4055350"/>
            <a:ext cx="341879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591400" y="6029980"/>
            <a:ext cx="4360489" cy="523220"/>
          </a:xfrm>
          <a:prstGeom prst="rect">
            <a:avLst/>
          </a:prstGeom>
        </p:spPr>
        <p:txBody>
          <a:bodyPr wrap="none">
            <a:spAutoFit/>
          </a:bodyPr>
          <a:lstStyle/>
          <a:p>
            <a:r>
              <a:rPr lang="en-US" sz="2800" b="1" dirty="0">
                <a:latin typeface="Arial" panose="020B0604020202020204" pitchFamily="34" charset="0"/>
                <a:cs typeface="Arial" panose="020B0604020202020204" pitchFamily="34" charset="0"/>
              </a:rPr>
              <a:t>The Great Stink” of 1858</a:t>
            </a:r>
          </a:p>
        </p:txBody>
      </p:sp>
    </p:spTree>
    <p:extLst>
      <p:ext uri="{BB962C8B-B14F-4D97-AF65-F5344CB8AC3E}">
        <p14:creationId xmlns:p14="http://schemas.microsoft.com/office/powerpoint/2010/main" val="697868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538655" y="228600"/>
            <a:ext cx="7239000" cy="3293209"/>
          </a:xfrm>
          <a:prstGeom prst="rect">
            <a:avLst/>
          </a:prstGeom>
          <a:noFill/>
          <a:ln w="9525">
            <a:noFill/>
            <a:miter lim="800000"/>
            <a:headEnd/>
            <a:tailEnd/>
          </a:ln>
          <a:effectLst/>
        </p:spPr>
        <p:txBody>
          <a:bodyPr wrap="square">
            <a:spAutoFit/>
          </a:bodyPr>
          <a:lstStyle/>
          <a:p>
            <a:r>
              <a:rPr lang="en-US" sz="4000" b="1" dirty="0">
                <a:solidFill>
                  <a:schemeClr val="accent6"/>
                </a:solidFill>
                <a:latin typeface="Arial" panose="020B0604020202020204" pitchFamily="34" charset="0"/>
                <a:cs typeface="Arial" panose="020B0604020202020204" pitchFamily="34" charset="0"/>
              </a:rPr>
              <a:t>Effects of Acid Rain</a:t>
            </a:r>
          </a:p>
          <a:p>
            <a:pPr>
              <a:buFont typeface="Wingdings" pitchFamily="2" charset="2"/>
              <a:buChar char="Ø"/>
            </a:pPr>
            <a:endParaRPr lang="en-US" sz="2800" dirty="0">
              <a:latin typeface="Arial" panose="020B0604020202020204" pitchFamily="34" charset="0"/>
              <a:cs typeface="Arial" panose="020B0604020202020204" pitchFamily="34" charset="0"/>
            </a:endParaRPr>
          </a:p>
          <a:p>
            <a:pPr>
              <a:buFont typeface="Wingdings" pitchFamily="2" charset="2"/>
              <a:buChar char="Ø"/>
            </a:pPr>
            <a:r>
              <a:rPr lang="en-US" sz="2800" dirty="0">
                <a:latin typeface="Arial" panose="020B0604020202020204" pitchFamily="34" charset="0"/>
                <a:cs typeface="Arial" panose="020B0604020202020204" pitchFamily="34" charset="0"/>
              </a:rPr>
              <a:t>Acidification of bodies of water</a:t>
            </a:r>
          </a:p>
          <a:p>
            <a:pPr>
              <a:buFont typeface="Wingdings" pitchFamily="2" charset="2"/>
              <a:buChar char="Ø"/>
            </a:pPr>
            <a:endParaRPr lang="en-US" sz="2800" dirty="0">
              <a:latin typeface="Arial" panose="020B0604020202020204" pitchFamily="34" charset="0"/>
              <a:cs typeface="Arial" panose="020B0604020202020204" pitchFamily="34" charset="0"/>
            </a:endParaRPr>
          </a:p>
          <a:p>
            <a:pPr>
              <a:buFont typeface="Wingdings" pitchFamily="2" charset="2"/>
              <a:buChar char="Ø"/>
            </a:pPr>
            <a:r>
              <a:rPr lang="en-US" sz="2800" dirty="0">
                <a:latin typeface="Arial" panose="020B0604020202020204" pitchFamily="34" charset="0"/>
                <a:cs typeface="Arial" panose="020B0604020202020204" pitchFamily="34" charset="0"/>
              </a:rPr>
              <a:t>Damage of vegetation</a:t>
            </a:r>
          </a:p>
          <a:p>
            <a:pPr>
              <a:buFont typeface="Wingdings" pitchFamily="2" charset="2"/>
              <a:buChar char="Ø"/>
            </a:pPr>
            <a:endParaRPr lang="en-US" sz="2800" dirty="0">
              <a:latin typeface="Arial" panose="020B0604020202020204" pitchFamily="34" charset="0"/>
              <a:cs typeface="Arial" panose="020B0604020202020204" pitchFamily="34" charset="0"/>
            </a:endParaRPr>
          </a:p>
          <a:p>
            <a:pPr>
              <a:buFont typeface="Wingdings" pitchFamily="2" charset="2"/>
              <a:buChar char="Ø"/>
            </a:pPr>
            <a:r>
              <a:rPr lang="en-US" sz="2800" dirty="0">
                <a:latin typeface="Arial" panose="020B0604020202020204" pitchFamily="34" charset="0"/>
                <a:cs typeface="Arial" panose="020B0604020202020204" pitchFamily="34" charset="0"/>
              </a:rPr>
              <a:t>Damage to building materials, statues, etc.</a:t>
            </a:r>
          </a:p>
        </p:txBody>
      </p:sp>
      <p:pic>
        <p:nvPicPr>
          <p:cNvPr id="56323" name="Picture 3" descr="gargoyle_acidraineffects"/>
          <p:cNvPicPr>
            <a:picLocks noChangeAspect="1" noChangeArrowheads="1"/>
          </p:cNvPicPr>
          <p:nvPr/>
        </p:nvPicPr>
        <p:blipFill>
          <a:blip r:embed="rId3"/>
          <a:srcRect/>
          <a:stretch>
            <a:fillRect/>
          </a:stretch>
        </p:blipFill>
        <p:spPr bwMode="auto">
          <a:xfrm>
            <a:off x="457200" y="3810000"/>
            <a:ext cx="4343400" cy="2657475"/>
          </a:xfrm>
          <a:prstGeom prst="rect">
            <a:avLst/>
          </a:prstGeom>
          <a:noFill/>
        </p:spPr>
      </p:pic>
      <p:pic>
        <p:nvPicPr>
          <p:cNvPr id="56324" name="Picture 4" descr="statues_acidraineffects"/>
          <p:cNvPicPr>
            <a:picLocks noChangeAspect="1" noChangeArrowheads="1"/>
          </p:cNvPicPr>
          <p:nvPr/>
        </p:nvPicPr>
        <p:blipFill>
          <a:blip r:embed="rId4"/>
          <a:srcRect/>
          <a:stretch>
            <a:fillRect/>
          </a:stretch>
        </p:blipFill>
        <p:spPr bwMode="auto">
          <a:xfrm>
            <a:off x="5029200" y="3733800"/>
            <a:ext cx="3667125" cy="2686050"/>
          </a:xfrm>
          <a:prstGeom prst="rect">
            <a:avLst/>
          </a:prstGeom>
          <a:noFill/>
        </p:spPr>
      </p:pic>
    </p:spTree>
    <p:extLst>
      <p:ext uri="{BB962C8B-B14F-4D97-AF65-F5344CB8AC3E}">
        <p14:creationId xmlns:p14="http://schemas.microsoft.com/office/powerpoint/2010/main" val="30915037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chemeClr val="accent6"/>
                </a:solidFill>
                <a:latin typeface="Arial" panose="020B0604020202020204" pitchFamily="34" charset="0"/>
                <a:cs typeface="Arial" panose="020B0604020202020204" pitchFamily="34" charset="0"/>
              </a:rPr>
              <a:t>The ozone layer</a:t>
            </a:r>
            <a:endParaRPr lang="en-US" b="1" dirty="0">
              <a:solidFill>
                <a:schemeClr val="accent6"/>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1752600"/>
            <a:ext cx="4495800" cy="4525963"/>
          </a:xfrm>
        </p:spPr>
        <p:txBody>
          <a:bodyPr/>
          <a:lstStyle/>
          <a:p>
            <a:pPr>
              <a:buClr>
                <a:schemeClr val="accent6"/>
              </a:buClr>
              <a:buFont typeface="Wingdings" pitchFamily="2" charset="2"/>
              <a:buChar char="Ø"/>
            </a:pPr>
            <a:r>
              <a:rPr lang="en-US" sz="2800" b="0" i="1" dirty="0" smtClean="0">
                <a:latin typeface="Arial" panose="020B0604020202020204" pitchFamily="34" charset="0"/>
                <a:cs typeface="Arial" panose="020B0604020202020204" pitchFamily="34" charset="0"/>
              </a:rPr>
              <a:t>In the 1970s, scientists noticed that the ozone layer in the stratosphere above Antarctica was thinning.</a:t>
            </a:r>
          </a:p>
          <a:p>
            <a:endParaRPr lang="en-US" dirty="0">
              <a:latin typeface="Arial" panose="020B0604020202020204" pitchFamily="34" charset="0"/>
              <a:cs typeface="Arial" panose="020B0604020202020204" pitchFamily="34" charset="0"/>
            </a:endParaRPr>
          </a:p>
        </p:txBody>
      </p:sp>
      <p:pic>
        <p:nvPicPr>
          <p:cNvPr id="4" name="Picture 7"/>
          <p:cNvPicPr>
            <a:picLocks noChangeAspect="1" noChangeArrowheads="1"/>
          </p:cNvPicPr>
          <p:nvPr/>
        </p:nvPicPr>
        <p:blipFill>
          <a:blip r:embed="rId2"/>
          <a:srcRect/>
          <a:stretch>
            <a:fillRect/>
          </a:stretch>
        </p:blipFill>
        <p:spPr bwMode="auto">
          <a:xfrm>
            <a:off x="4800600" y="1371600"/>
            <a:ext cx="3943350" cy="4524375"/>
          </a:xfrm>
          <a:prstGeom prst="rect">
            <a:avLst/>
          </a:prstGeom>
          <a:noFill/>
        </p:spPr>
      </p:pic>
      <p:pic>
        <p:nvPicPr>
          <p:cNvPr id="7" name="Picture 6" descr="i tutor-hd copy.png">
            <a:hlinkClick r:id="rId3"/>
          </p:cNvPr>
          <p:cNvPicPr>
            <a:picLocks noChangeAspect="1"/>
          </p:cNvPicPr>
          <p:nvPr/>
        </p:nvPicPr>
        <p:blipFill>
          <a:blip r:embed="rId4" cstate="print"/>
          <a:stretch>
            <a:fillRect/>
          </a:stretch>
        </p:blipFill>
        <p:spPr>
          <a:xfrm>
            <a:off x="8001000" y="0"/>
            <a:ext cx="1143000" cy="540532"/>
          </a:xfrm>
          <a:prstGeom prst="rect">
            <a:avLst/>
          </a:prstGeom>
        </p:spPr>
      </p:pic>
    </p:spTree>
    <p:extLst>
      <p:ext uri="{BB962C8B-B14F-4D97-AF65-F5344CB8AC3E}">
        <p14:creationId xmlns:p14="http://schemas.microsoft.com/office/powerpoint/2010/main" val="2368512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descr="http://www.tecnozono.com/images/UVProtec-OzoneLayer.jpg"/>
          <p:cNvPicPr>
            <a:picLocks noChangeAspect="1" noChangeArrowheads="1"/>
          </p:cNvPicPr>
          <p:nvPr/>
        </p:nvPicPr>
        <p:blipFill>
          <a:blip r:embed="rId2">
            <a:lum bright="-14000" contrast="24000"/>
          </a:blip>
          <a:srcRect b="6935"/>
          <a:stretch>
            <a:fillRect/>
          </a:stretch>
        </p:blipFill>
        <p:spPr bwMode="auto">
          <a:xfrm>
            <a:off x="4800600" y="1295400"/>
            <a:ext cx="4158212" cy="3581400"/>
          </a:xfrm>
          <a:prstGeom prst="rect">
            <a:avLst/>
          </a:prstGeom>
          <a:noFill/>
        </p:spPr>
      </p:pic>
      <p:sp>
        <p:nvSpPr>
          <p:cNvPr id="2" name="Title 1"/>
          <p:cNvSpPr>
            <a:spLocks noGrp="1"/>
          </p:cNvSpPr>
          <p:nvPr>
            <p:ph type="title"/>
          </p:nvPr>
        </p:nvSpPr>
        <p:spPr>
          <a:xfrm>
            <a:off x="-185188" y="76200"/>
            <a:ext cx="9144000" cy="1143000"/>
          </a:xfrm>
        </p:spPr>
        <p:txBody>
          <a:bodyPr>
            <a:noAutofit/>
          </a:bodyPr>
          <a:lstStyle/>
          <a:p>
            <a:r>
              <a:rPr lang="en-US" sz="3600" b="1" dirty="0" smtClean="0">
                <a:solidFill>
                  <a:schemeClr val="accent6"/>
                </a:solidFill>
                <a:latin typeface="Arial" panose="020B0604020202020204" pitchFamily="34" charset="0"/>
                <a:cs typeface="Arial" panose="020B0604020202020204" pitchFamily="34" charset="0"/>
              </a:rPr>
              <a:t>Chlorofluorocarbons &amp; the ozone layer</a:t>
            </a:r>
            <a:endParaRPr lang="en-US" sz="3600" b="1" dirty="0">
              <a:solidFill>
                <a:schemeClr val="accent6"/>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1219200"/>
            <a:ext cx="4648200" cy="5410200"/>
          </a:xfrm>
        </p:spPr>
        <p:txBody>
          <a:bodyPr/>
          <a:lstStyle/>
          <a:p>
            <a:pPr>
              <a:buClr>
                <a:schemeClr val="accent6"/>
              </a:buClr>
              <a:buFont typeface="Wingdings" pitchFamily="2" charset="2"/>
              <a:buChar char="Ø"/>
            </a:pPr>
            <a:r>
              <a:rPr lang="en-US" sz="2400" b="0" i="1" dirty="0" smtClean="0">
                <a:latin typeface="Arial" panose="020B0604020202020204" pitchFamily="34" charset="0"/>
                <a:cs typeface="Arial" panose="020B0604020202020204" pitchFamily="34" charset="0"/>
              </a:rPr>
              <a:t>A group of chemicals called chlorofluorocarbons (or CFCs) were once commonly used in air conditioners, in aerosol spray cans, and for cleaning machine parts.</a:t>
            </a:r>
          </a:p>
          <a:p>
            <a:pPr marL="0" indent="0">
              <a:buClr>
                <a:schemeClr val="accent6"/>
              </a:buClr>
              <a:buNone/>
            </a:pPr>
            <a:endParaRPr lang="en-US" sz="2400" b="0" i="1" dirty="0" smtClean="0">
              <a:latin typeface="Arial" panose="020B0604020202020204" pitchFamily="34" charset="0"/>
              <a:cs typeface="Arial" panose="020B0604020202020204" pitchFamily="34" charset="0"/>
            </a:endParaRPr>
          </a:p>
          <a:p>
            <a:pPr>
              <a:buClr>
                <a:schemeClr val="accent6"/>
              </a:buClr>
              <a:buFont typeface="Wingdings" pitchFamily="2" charset="2"/>
              <a:buChar char="Ø"/>
            </a:pPr>
            <a:r>
              <a:rPr lang="en-US" sz="2400" b="0" i="1" dirty="0" smtClean="0">
                <a:latin typeface="Arial" panose="020B0604020202020204" pitchFamily="34" charset="0"/>
                <a:cs typeface="Arial" panose="020B0604020202020204" pitchFamily="34" charset="0"/>
              </a:rPr>
              <a:t>In the London Agreement of 1991, more than 90 countries banned the production and use of CFCs except for limited medical uses.</a:t>
            </a:r>
          </a:p>
          <a:p>
            <a:endParaRPr lang="en-US" dirty="0">
              <a:latin typeface="Arial" panose="020B0604020202020204" pitchFamily="34" charset="0"/>
              <a:cs typeface="Arial" panose="020B0604020202020204" pitchFamily="34" charset="0"/>
            </a:endParaRPr>
          </a:p>
        </p:txBody>
      </p:sp>
      <p:pic>
        <p:nvPicPr>
          <p:cNvPr id="9" name="Picture 8" descr="i tutor-hd copy.png">
            <a:hlinkClick r:id="rId3"/>
          </p:cNvPr>
          <p:cNvPicPr>
            <a:picLocks noChangeAspect="1"/>
          </p:cNvPicPr>
          <p:nvPr/>
        </p:nvPicPr>
        <p:blipFill>
          <a:blip r:embed="rId4" cstate="print"/>
          <a:stretch>
            <a:fillRect/>
          </a:stretch>
        </p:blipFill>
        <p:spPr>
          <a:xfrm>
            <a:off x="8001000" y="0"/>
            <a:ext cx="1143000" cy="540532"/>
          </a:xfrm>
          <a:prstGeom prst="rect">
            <a:avLst/>
          </a:prstGeom>
        </p:spPr>
      </p:pic>
    </p:spTree>
    <p:extLst>
      <p:ext uri="{BB962C8B-B14F-4D97-AF65-F5344CB8AC3E}">
        <p14:creationId xmlns:p14="http://schemas.microsoft.com/office/powerpoint/2010/main" val="304747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76200"/>
            <a:ext cx="9144000" cy="609600"/>
          </a:xfrm>
        </p:spPr>
        <p:txBody>
          <a:bodyPr>
            <a:noAutofit/>
          </a:bodyPr>
          <a:lstStyle/>
          <a:p>
            <a:r>
              <a:rPr lang="en-US" sz="3600" b="1" dirty="0" smtClean="0">
                <a:solidFill>
                  <a:schemeClr val="accent6"/>
                </a:solidFill>
                <a:latin typeface="Arial" panose="020B0604020202020204" pitchFamily="34" charset="0"/>
                <a:cs typeface="Arial" panose="020B0604020202020204" pitchFamily="34" charset="0"/>
              </a:rPr>
              <a:t>Chlorofluorocarbons &amp; the ozone layer</a:t>
            </a:r>
            <a:endParaRPr lang="en-US" sz="3600" b="1" dirty="0">
              <a:solidFill>
                <a:schemeClr val="accent6"/>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1000" y="1066801"/>
            <a:ext cx="8763000" cy="2590800"/>
          </a:xfrm>
        </p:spPr>
        <p:txBody>
          <a:bodyPr/>
          <a:lstStyle/>
          <a:p>
            <a:pPr>
              <a:buClr>
                <a:schemeClr val="accent6"/>
              </a:buClr>
              <a:buFont typeface="Wingdings" pitchFamily="2" charset="2"/>
              <a:buChar char="Ø"/>
            </a:pPr>
            <a:r>
              <a:rPr lang="en-US" sz="2300" b="0" dirty="0" smtClean="0">
                <a:latin typeface="Arial" panose="020B0604020202020204" pitchFamily="34" charset="0"/>
                <a:cs typeface="Arial" panose="020B0604020202020204" pitchFamily="34" charset="0"/>
              </a:rPr>
              <a:t>The ozone layer absorbs the Sun’s high-energy ultraviolet (UV) radiation and protects the Earth.</a:t>
            </a:r>
          </a:p>
        </p:txBody>
      </p:sp>
      <p:pic>
        <p:nvPicPr>
          <p:cNvPr id="6" name="Picture 4"/>
          <p:cNvPicPr>
            <a:picLocks noChangeAspect="1" noChangeArrowheads="1"/>
          </p:cNvPicPr>
          <p:nvPr/>
        </p:nvPicPr>
        <p:blipFill>
          <a:blip r:embed="rId3"/>
          <a:srcRect/>
          <a:stretch>
            <a:fillRect/>
          </a:stretch>
        </p:blipFill>
        <p:spPr bwMode="auto">
          <a:xfrm>
            <a:off x="304801" y="3657601"/>
            <a:ext cx="4267199" cy="3047999"/>
          </a:xfrm>
          <a:prstGeom prst="rect">
            <a:avLst/>
          </a:prstGeom>
          <a:noFill/>
          <a:ln w="9525">
            <a:noFill/>
            <a:miter lim="800000"/>
            <a:headEnd/>
            <a:tailEnd/>
          </a:ln>
          <a:effectLst/>
        </p:spPr>
      </p:pic>
      <p:pic>
        <p:nvPicPr>
          <p:cNvPr id="7" name="Picture 6"/>
          <p:cNvPicPr>
            <a:picLocks noChangeAspect="1" noChangeArrowheads="1"/>
          </p:cNvPicPr>
          <p:nvPr/>
        </p:nvPicPr>
        <p:blipFill>
          <a:blip r:embed="rId4"/>
          <a:srcRect t="2327"/>
          <a:stretch>
            <a:fillRect/>
          </a:stretch>
        </p:blipFill>
        <p:spPr bwMode="auto">
          <a:xfrm>
            <a:off x="4724400" y="3657599"/>
            <a:ext cx="4191000" cy="3044583"/>
          </a:xfrm>
          <a:prstGeom prst="rect">
            <a:avLst/>
          </a:prstGeom>
          <a:noFill/>
          <a:ln w="9525">
            <a:noFill/>
            <a:miter lim="800000"/>
            <a:headEnd/>
            <a:tailEnd/>
          </a:ln>
          <a:effectLst/>
        </p:spPr>
      </p:pic>
      <p:sp>
        <p:nvSpPr>
          <p:cNvPr id="2" name="AutoShape 2" descr="Formation of ozone - Ozone, UV and Aerosol studies (RM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60046" b="3022"/>
          <a:stretch/>
        </p:blipFill>
        <p:spPr bwMode="auto">
          <a:xfrm>
            <a:off x="6553200" y="1961888"/>
            <a:ext cx="2362200" cy="1143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b="68458"/>
          <a:stretch/>
        </p:blipFill>
        <p:spPr bwMode="auto">
          <a:xfrm>
            <a:off x="480848" y="2128838"/>
            <a:ext cx="2362200" cy="976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35614" b="38936"/>
          <a:stretch/>
        </p:blipFill>
        <p:spPr bwMode="auto">
          <a:xfrm>
            <a:off x="3543300" y="2223184"/>
            <a:ext cx="2362200" cy="78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729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26_2 cfc and ozone"/>
          <p:cNvPicPr>
            <a:picLocks noChangeAspect="1" noChangeArrowheads="1"/>
          </p:cNvPicPr>
          <p:nvPr/>
        </p:nvPicPr>
        <p:blipFill>
          <a:blip r:embed="rId2"/>
          <a:srcRect/>
          <a:stretch>
            <a:fillRect/>
          </a:stretch>
        </p:blipFill>
        <p:spPr bwMode="auto">
          <a:xfrm>
            <a:off x="122364" y="304800"/>
            <a:ext cx="8945436" cy="5943600"/>
          </a:xfrm>
          <a:prstGeom prst="rect">
            <a:avLst/>
          </a:prstGeom>
          <a:noFill/>
        </p:spPr>
      </p:pic>
    </p:spTree>
    <p:extLst>
      <p:ext uri="{BB962C8B-B14F-4D97-AF65-F5344CB8AC3E}">
        <p14:creationId xmlns:p14="http://schemas.microsoft.com/office/powerpoint/2010/main" val="1112772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26_2 cfc and ozone"/>
          <p:cNvPicPr>
            <a:picLocks noChangeAspect="1" noChangeArrowheads="1"/>
          </p:cNvPicPr>
          <p:nvPr/>
        </p:nvPicPr>
        <p:blipFill rotWithShape="1">
          <a:blip r:embed="rId2"/>
          <a:srcRect b="82517"/>
          <a:stretch/>
        </p:blipFill>
        <p:spPr bwMode="auto">
          <a:xfrm>
            <a:off x="122364" y="304800"/>
            <a:ext cx="8945436" cy="1039091"/>
          </a:xfrm>
          <a:prstGeom prst="rect">
            <a:avLst/>
          </a:prstGeom>
          <a:noFill/>
        </p:spPr>
      </p:pic>
      <p:grpSp>
        <p:nvGrpSpPr>
          <p:cNvPr id="30" name="Group 29"/>
          <p:cNvGrpSpPr/>
          <p:nvPr/>
        </p:nvGrpSpPr>
        <p:grpSpPr>
          <a:xfrm>
            <a:off x="1905000" y="2877066"/>
            <a:ext cx="3405836" cy="461665"/>
            <a:chOff x="3390859" y="2667000"/>
            <a:chExt cx="3405836" cy="461665"/>
          </a:xfrm>
        </p:grpSpPr>
        <p:sp>
          <p:nvSpPr>
            <p:cNvPr id="5" name="TextBox 4"/>
            <p:cNvSpPr txBox="1"/>
            <p:nvPr/>
          </p:nvSpPr>
          <p:spPr>
            <a:xfrm>
              <a:off x="3390859" y="2667000"/>
              <a:ext cx="1742785" cy="461665"/>
            </a:xfrm>
            <a:prstGeom prst="rect">
              <a:avLst/>
            </a:prstGeom>
            <a:noFill/>
          </p:spPr>
          <p:txBody>
            <a:bodyPr wrap="none" rtlCol="0">
              <a:spAutoFit/>
            </a:bodyPr>
            <a:lstStyle/>
            <a:p>
              <a:r>
                <a:rPr lang="en-US" sz="2400" dirty="0" smtClean="0"/>
                <a:t>O</a:t>
              </a:r>
              <a:r>
                <a:rPr lang="en-US" sz="2400" baseline="-25000" dirty="0" smtClean="0"/>
                <a:t>2(g)</a:t>
              </a:r>
              <a:r>
                <a:rPr lang="en-US" sz="2400" dirty="0" smtClean="0"/>
                <a:t>  + </a:t>
              </a:r>
              <a:r>
                <a:rPr lang="en-US" sz="2400" dirty="0"/>
                <a:t>O</a:t>
              </a:r>
              <a:r>
                <a:rPr lang="en-US" sz="2400" baseline="-25000" dirty="0"/>
                <a:t>(g)</a:t>
              </a:r>
              <a:r>
                <a:rPr lang="en-US" sz="2400" baseline="-25000" dirty="0" smtClean="0"/>
                <a:t> </a:t>
              </a:r>
              <a:endParaRPr lang="en-US" sz="2400" baseline="-25000" dirty="0"/>
            </a:p>
          </p:txBody>
        </p:sp>
        <p:cxnSp>
          <p:nvCxnSpPr>
            <p:cNvPr id="9" name="Straight Arrow Connector 8"/>
            <p:cNvCxnSpPr/>
            <p:nvPr/>
          </p:nvCxnSpPr>
          <p:spPr>
            <a:xfrm>
              <a:off x="5069573" y="2851666"/>
              <a:ext cx="83820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5961210" y="2667000"/>
              <a:ext cx="835485" cy="461665"/>
            </a:xfrm>
            <a:prstGeom prst="rect">
              <a:avLst/>
            </a:prstGeom>
            <a:noFill/>
          </p:spPr>
          <p:txBody>
            <a:bodyPr wrap="none" rtlCol="0">
              <a:spAutoFit/>
            </a:bodyPr>
            <a:lstStyle/>
            <a:p>
              <a:r>
                <a:rPr lang="en-US" sz="2400" dirty="0" smtClean="0"/>
                <a:t>O</a:t>
              </a:r>
              <a:r>
                <a:rPr lang="en-US" sz="2400" baseline="-25000" dirty="0"/>
                <a:t>3</a:t>
              </a:r>
              <a:r>
                <a:rPr lang="en-US" sz="2400" baseline="-25000" dirty="0" smtClean="0"/>
                <a:t>(g) </a:t>
              </a:r>
              <a:endParaRPr lang="en-US" sz="2400" baseline="-25000" dirty="0"/>
            </a:p>
          </p:txBody>
        </p:sp>
      </p:grpSp>
      <p:grpSp>
        <p:nvGrpSpPr>
          <p:cNvPr id="18" name="Group 17"/>
          <p:cNvGrpSpPr/>
          <p:nvPr/>
        </p:nvGrpSpPr>
        <p:grpSpPr>
          <a:xfrm>
            <a:off x="2092369" y="1905000"/>
            <a:ext cx="3685169" cy="745928"/>
            <a:chOff x="3427832" y="1694934"/>
            <a:chExt cx="3685169" cy="745928"/>
          </a:xfrm>
        </p:grpSpPr>
        <p:sp>
          <p:nvSpPr>
            <p:cNvPr id="2" name="TextBox 1"/>
            <p:cNvSpPr txBox="1"/>
            <p:nvPr/>
          </p:nvSpPr>
          <p:spPr>
            <a:xfrm>
              <a:off x="3427832" y="1979197"/>
              <a:ext cx="837089" cy="461665"/>
            </a:xfrm>
            <a:prstGeom prst="rect">
              <a:avLst/>
            </a:prstGeom>
            <a:noFill/>
          </p:spPr>
          <p:txBody>
            <a:bodyPr wrap="none" rtlCol="0">
              <a:spAutoFit/>
            </a:bodyPr>
            <a:lstStyle/>
            <a:p>
              <a:r>
                <a:rPr lang="en-US" sz="2400" dirty="0" smtClean="0"/>
                <a:t>O</a:t>
              </a:r>
              <a:r>
                <a:rPr lang="en-US" sz="2400" baseline="-25000" dirty="0" smtClean="0"/>
                <a:t>2(g) </a:t>
              </a:r>
              <a:endParaRPr lang="en-US" sz="2400" baseline="-25000" dirty="0"/>
            </a:p>
          </p:txBody>
        </p:sp>
        <p:cxnSp>
          <p:nvCxnSpPr>
            <p:cNvPr id="6" name="Straight Arrow Connector 5"/>
            <p:cNvCxnSpPr/>
            <p:nvPr/>
          </p:nvCxnSpPr>
          <p:spPr>
            <a:xfrm>
              <a:off x="4256459" y="2163863"/>
              <a:ext cx="111991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5533723" y="1979197"/>
              <a:ext cx="1579278" cy="461665"/>
            </a:xfrm>
            <a:prstGeom prst="rect">
              <a:avLst/>
            </a:prstGeom>
            <a:noFill/>
          </p:spPr>
          <p:txBody>
            <a:bodyPr wrap="none" rtlCol="0">
              <a:spAutoFit/>
            </a:bodyPr>
            <a:lstStyle/>
            <a:p>
              <a:r>
                <a:rPr lang="en-US" sz="2400" dirty="0"/>
                <a:t>O</a:t>
              </a:r>
              <a:r>
                <a:rPr lang="en-US" sz="2400" baseline="-25000" dirty="0"/>
                <a:t>(g) </a:t>
              </a:r>
              <a:r>
                <a:rPr lang="en-US" sz="2400" baseline="-25000" dirty="0" smtClean="0"/>
                <a:t> </a:t>
              </a:r>
              <a:r>
                <a:rPr lang="en-US" sz="2400" dirty="0" smtClean="0"/>
                <a:t>+ O</a:t>
              </a:r>
              <a:r>
                <a:rPr lang="en-US" sz="2400" baseline="-25000" dirty="0" smtClean="0"/>
                <a:t>(g) </a:t>
              </a:r>
              <a:endParaRPr lang="en-US" sz="2400" baseline="-25000" dirty="0"/>
            </a:p>
          </p:txBody>
        </p:sp>
        <p:sp>
          <p:nvSpPr>
            <p:cNvPr id="10" name="TextBox 9"/>
            <p:cNvSpPr txBox="1"/>
            <p:nvPr/>
          </p:nvSpPr>
          <p:spPr>
            <a:xfrm>
              <a:off x="4527653" y="1694934"/>
              <a:ext cx="622286" cy="461665"/>
            </a:xfrm>
            <a:prstGeom prst="rect">
              <a:avLst/>
            </a:prstGeom>
            <a:noFill/>
          </p:spPr>
          <p:txBody>
            <a:bodyPr wrap="none" rtlCol="0">
              <a:spAutoFit/>
            </a:bodyPr>
            <a:lstStyle/>
            <a:p>
              <a:r>
                <a:rPr lang="en-US" sz="2400" dirty="0" smtClean="0"/>
                <a:t>UV</a:t>
              </a:r>
              <a:endParaRPr lang="en-US" sz="2400" dirty="0"/>
            </a:p>
          </p:txBody>
        </p:sp>
      </p:grpSp>
      <p:grpSp>
        <p:nvGrpSpPr>
          <p:cNvPr id="31" name="Group 30"/>
          <p:cNvGrpSpPr/>
          <p:nvPr/>
        </p:nvGrpSpPr>
        <p:grpSpPr>
          <a:xfrm>
            <a:off x="1828800" y="3522990"/>
            <a:ext cx="4966280" cy="930517"/>
            <a:chOff x="3314659" y="3312924"/>
            <a:chExt cx="4966280" cy="930517"/>
          </a:xfrm>
        </p:grpSpPr>
        <p:sp>
          <p:nvSpPr>
            <p:cNvPr id="12" name="TextBox 11"/>
            <p:cNvSpPr txBox="1"/>
            <p:nvPr/>
          </p:nvSpPr>
          <p:spPr>
            <a:xfrm>
              <a:off x="3314659" y="3627888"/>
              <a:ext cx="1340432" cy="461665"/>
            </a:xfrm>
            <a:prstGeom prst="rect">
              <a:avLst/>
            </a:prstGeom>
            <a:noFill/>
          </p:spPr>
          <p:txBody>
            <a:bodyPr wrap="none" rtlCol="0">
              <a:spAutoFit/>
            </a:bodyPr>
            <a:lstStyle/>
            <a:p>
              <a:r>
                <a:rPr lang="en-US" sz="2400" dirty="0" smtClean="0"/>
                <a:t>CF</a:t>
              </a:r>
              <a:r>
                <a:rPr lang="en-US" sz="2400" baseline="-25000" dirty="0" smtClean="0"/>
                <a:t>2</a:t>
              </a:r>
              <a:r>
                <a:rPr lang="en-US" sz="2400" dirty="0" smtClean="0"/>
                <a:t>Cl</a:t>
              </a:r>
              <a:r>
                <a:rPr lang="en-US" sz="2400" baseline="-25000" dirty="0" smtClean="0"/>
                <a:t>2(g)</a:t>
              </a:r>
              <a:endParaRPr lang="en-US" sz="2400" baseline="-25000" dirty="0"/>
            </a:p>
          </p:txBody>
        </p:sp>
        <p:cxnSp>
          <p:nvCxnSpPr>
            <p:cNvPr id="14" name="Straight Arrow Connector 13"/>
            <p:cNvCxnSpPr/>
            <p:nvPr/>
          </p:nvCxnSpPr>
          <p:spPr>
            <a:xfrm>
              <a:off x="4727514" y="3812554"/>
              <a:ext cx="111991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4998708" y="3371334"/>
              <a:ext cx="622286" cy="461665"/>
            </a:xfrm>
            <a:prstGeom prst="rect">
              <a:avLst/>
            </a:prstGeom>
            <a:noFill/>
          </p:spPr>
          <p:txBody>
            <a:bodyPr wrap="none" rtlCol="0">
              <a:spAutoFit/>
            </a:bodyPr>
            <a:lstStyle/>
            <a:p>
              <a:r>
                <a:rPr lang="en-US" sz="2400" dirty="0" smtClean="0"/>
                <a:t>UV</a:t>
              </a:r>
              <a:endParaRPr lang="en-US" sz="2400" dirty="0"/>
            </a:p>
          </p:txBody>
        </p:sp>
        <p:sp>
          <p:nvSpPr>
            <p:cNvPr id="17" name="TextBox 16"/>
            <p:cNvSpPr txBox="1"/>
            <p:nvPr/>
          </p:nvSpPr>
          <p:spPr>
            <a:xfrm>
              <a:off x="6020384" y="3535555"/>
              <a:ext cx="2260555" cy="707886"/>
            </a:xfrm>
            <a:prstGeom prst="rect">
              <a:avLst/>
            </a:prstGeom>
            <a:noFill/>
          </p:spPr>
          <p:txBody>
            <a:bodyPr wrap="none" rtlCol="0">
              <a:spAutoFit/>
            </a:bodyPr>
            <a:lstStyle/>
            <a:p>
              <a:r>
                <a:rPr lang="en-US" sz="2400" dirty="0" err="1" smtClean="0"/>
                <a:t>Cl</a:t>
              </a:r>
              <a:r>
                <a:rPr lang="en-US" sz="2400" baseline="-25000" dirty="0" smtClean="0"/>
                <a:t>(g)</a:t>
              </a:r>
              <a:r>
                <a:rPr lang="en-US" sz="2400" dirty="0" smtClean="0"/>
                <a:t>  +  </a:t>
              </a:r>
              <a:r>
                <a:rPr lang="en-US" sz="2400" dirty="0"/>
                <a:t>CF</a:t>
              </a:r>
              <a:r>
                <a:rPr lang="en-US" sz="2400" baseline="-25000" dirty="0"/>
                <a:t>2</a:t>
              </a:r>
              <a:r>
                <a:rPr lang="en-US" sz="2400" dirty="0"/>
                <a:t>Cl</a:t>
              </a:r>
              <a:r>
                <a:rPr lang="en-US" sz="2400" baseline="-25000" dirty="0"/>
                <a:t>(g)</a:t>
              </a:r>
            </a:p>
            <a:p>
              <a:endParaRPr lang="en-US" sz="2400" baseline="-25000" dirty="0"/>
            </a:p>
          </p:txBody>
        </p:sp>
        <p:sp>
          <p:nvSpPr>
            <p:cNvPr id="13" name="TextBox 12"/>
            <p:cNvSpPr txBox="1"/>
            <p:nvPr/>
          </p:nvSpPr>
          <p:spPr>
            <a:xfrm>
              <a:off x="6020384" y="3312924"/>
              <a:ext cx="441146" cy="707886"/>
            </a:xfrm>
            <a:prstGeom prst="rect">
              <a:avLst/>
            </a:prstGeom>
            <a:noFill/>
          </p:spPr>
          <p:txBody>
            <a:bodyPr wrap="none" rtlCol="0">
              <a:spAutoFit/>
            </a:bodyPr>
            <a:lstStyle/>
            <a:p>
              <a:r>
                <a:rPr lang="en-US" sz="4000" dirty="0" smtClean="0"/>
                <a:t>˙</a:t>
              </a:r>
              <a:endParaRPr lang="en-US" sz="4000" dirty="0"/>
            </a:p>
          </p:txBody>
        </p:sp>
        <p:sp>
          <p:nvSpPr>
            <p:cNvPr id="19" name="TextBox 18"/>
            <p:cNvSpPr txBox="1"/>
            <p:nvPr/>
          </p:nvSpPr>
          <p:spPr>
            <a:xfrm>
              <a:off x="7090905" y="3312924"/>
              <a:ext cx="441146" cy="707886"/>
            </a:xfrm>
            <a:prstGeom prst="rect">
              <a:avLst/>
            </a:prstGeom>
            <a:noFill/>
          </p:spPr>
          <p:txBody>
            <a:bodyPr wrap="none" rtlCol="0">
              <a:spAutoFit/>
            </a:bodyPr>
            <a:lstStyle/>
            <a:p>
              <a:r>
                <a:rPr lang="en-US" sz="4000" dirty="0" smtClean="0"/>
                <a:t>˙</a:t>
              </a:r>
              <a:endParaRPr lang="en-US" sz="4000" dirty="0"/>
            </a:p>
          </p:txBody>
        </p:sp>
      </p:grpSp>
      <p:grpSp>
        <p:nvGrpSpPr>
          <p:cNvPr id="32" name="Group 31"/>
          <p:cNvGrpSpPr/>
          <p:nvPr/>
        </p:nvGrpSpPr>
        <p:grpSpPr>
          <a:xfrm>
            <a:off x="1676400" y="4321314"/>
            <a:ext cx="5211334" cy="919654"/>
            <a:chOff x="3276851" y="4134278"/>
            <a:chExt cx="5211334" cy="919654"/>
          </a:xfrm>
        </p:grpSpPr>
        <p:sp>
          <p:nvSpPr>
            <p:cNvPr id="20" name="TextBox 19"/>
            <p:cNvSpPr txBox="1"/>
            <p:nvPr/>
          </p:nvSpPr>
          <p:spPr>
            <a:xfrm>
              <a:off x="3276851" y="4346046"/>
              <a:ext cx="1821332" cy="707886"/>
            </a:xfrm>
            <a:prstGeom prst="rect">
              <a:avLst/>
            </a:prstGeom>
            <a:noFill/>
          </p:spPr>
          <p:txBody>
            <a:bodyPr wrap="none" rtlCol="0">
              <a:spAutoFit/>
            </a:bodyPr>
            <a:lstStyle/>
            <a:p>
              <a:r>
                <a:rPr lang="en-US" sz="2400" dirty="0" err="1" smtClean="0"/>
                <a:t>Cl</a:t>
              </a:r>
              <a:r>
                <a:rPr lang="en-US" sz="2400" baseline="-25000" dirty="0" smtClean="0"/>
                <a:t>(g)</a:t>
              </a:r>
              <a:r>
                <a:rPr lang="en-US" sz="2400" dirty="0" smtClean="0"/>
                <a:t>  +  O</a:t>
              </a:r>
              <a:r>
                <a:rPr lang="en-US" sz="2400" baseline="-25000" dirty="0" smtClean="0"/>
                <a:t>3(g</a:t>
              </a:r>
              <a:r>
                <a:rPr lang="en-US" sz="2400" baseline="-25000" dirty="0"/>
                <a:t>)</a:t>
              </a:r>
            </a:p>
            <a:p>
              <a:endParaRPr lang="en-US" sz="2400" baseline="-25000" dirty="0"/>
            </a:p>
          </p:txBody>
        </p:sp>
        <p:sp>
          <p:nvSpPr>
            <p:cNvPr id="21" name="TextBox 20"/>
            <p:cNvSpPr txBox="1"/>
            <p:nvPr/>
          </p:nvSpPr>
          <p:spPr>
            <a:xfrm>
              <a:off x="3353051" y="4134278"/>
              <a:ext cx="441146" cy="707886"/>
            </a:xfrm>
            <a:prstGeom prst="rect">
              <a:avLst/>
            </a:prstGeom>
            <a:noFill/>
          </p:spPr>
          <p:txBody>
            <a:bodyPr wrap="none" rtlCol="0">
              <a:spAutoFit/>
            </a:bodyPr>
            <a:lstStyle/>
            <a:p>
              <a:r>
                <a:rPr lang="en-US" sz="4000" dirty="0" smtClean="0"/>
                <a:t>˙</a:t>
              </a:r>
              <a:endParaRPr lang="en-US" sz="4000" dirty="0"/>
            </a:p>
          </p:txBody>
        </p:sp>
        <p:cxnSp>
          <p:nvCxnSpPr>
            <p:cNvPr id="22" name="Straight Arrow Connector 21"/>
            <p:cNvCxnSpPr/>
            <p:nvPr/>
          </p:nvCxnSpPr>
          <p:spPr>
            <a:xfrm>
              <a:off x="5157005" y="4623045"/>
              <a:ext cx="111991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6436020" y="4346046"/>
              <a:ext cx="2052165" cy="707886"/>
            </a:xfrm>
            <a:prstGeom prst="rect">
              <a:avLst/>
            </a:prstGeom>
            <a:noFill/>
          </p:spPr>
          <p:txBody>
            <a:bodyPr wrap="none" rtlCol="0">
              <a:spAutoFit/>
            </a:bodyPr>
            <a:lstStyle/>
            <a:p>
              <a:r>
                <a:rPr lang="en-US" sz="2400" dirty="0" err="1" smtClean="0"/>
                <a:t>ClO</a:t>
              </a:r>
              <a:r>
                <a:rPr lang="en-US" sz="2400" baseline="-25000" dirty="0" smtClean="0"/>
                <a:t>(g)</a:t>
              </a:r>
              <a:r>
                <a:rPr lang="en-US" sz="2400" dirty="0" smtClean="0"/>
                <a:t>  +  O</a:t>
              </a:r>
              <a:r>
                <a:rPr lang="en-US" sz="2400" baseline="-25000" dirty="0" smtClean="0"/>
                <a:t>2(g</a:t>
              </a:r>
              <a:r>
                <a:rPr lang="en-US" sz="2400" baseline="-25000" dirty="0"/>
                <a:t>)</a:t>
              </a:r>
            </a:p>
            <a:p>
              <a:endParaRPr lang="en-US" sz="2400" baseline="-25000" dirty="0"/>
            </a:p>
          </p:txBody>
        </p:sp>
        <p:sp>
          <p:nvSpPr>
            <p:cNvPr id="24" name="TextBox 23"/>
            <p:cNvSpPr txBox="1"/>
            <p:nvPr/>
          </p:nvSpPr>
          <p:spPr>
            <a:xfrm>
              <a:off x="6436020" y="4134278"/>
              <a:ext cx="441146" cy="707886"/>
            </a:xfrm>
            <a:prstGeom prst="rect">
              <a:avLst/>
            </a:prstGeom>
            <a:noFill/>
          </p:spPr>
          <p:txBody>
            <a:bodyPr wrap="none" rtlCol="0">
              <a:spAutoFit/>
            </a:bodyPr>
            <a:lstStyle/>
            <a:p>
              <a:r>
                <a:rPr lang="en-US" sz="4000" dirty="0" smtClean="0"/>
                <a:t>˙</a:t>
              </a:r>
              <a:endParaRPr lang="en-US" sz="4000" dirty="0"/>
            </a:p>
          </p:txBody>
        </p:sp>
      </p:grpSp>
      <p:grpSp>
        <p:nvGrpSpPr>
          <p:cNvPr id="33" name="Group 32"/>
          <p:cNvGrpSpPr/>
          <p:nvPr/>
        </p:nvGrpSpPr>
        <p:grpSpPr>
          <a:xfrm>
            <a:off x="1676400" y="5253849"/>
            <a:ext cx="5079086" cy="918351"/>
            <a:chOff x="3429251" y="4800600"/>
            <a:chExt cx="5079086" cy="918351"/>
          </a:xfrm>
        </p:grpSpPr>
        <p:sp>
          <p:nvSpPr>
            <p:cNvPr id="25" name="TextBox 24"/>
            <p:cNvSpPr txBox="1"/>
            <p:nvPr/>
          </p:nvSpPr>
          <p:spPr>
            <a:xfrm>
              <a:off x="3429251" y="5011065"/>
              <a:ext cx="1936749" cy="707886"/>
            </a:xfrm>
            <a:prstGeom prst="rect">
              <a:avLst/>
            </a:prstGeom>
            <a:noFill/>
          </p:spPr>
          <p:txBody>
            <a:bodyPr wrap="none" rtlCol="0">
              <a:spAutoFit/>
            </a:bodyPr>
            <a:lstStyle/>
            <a:p>
              <a:r>
                <a:rPr lang="en-US" sz="2400" dirty="0" err="1" smtClean="0"/>
                <a:t>ClO</a:t>
              </a:r>
              <a:r>
                <a:rPr lang="en-US" sz="2400" baseline="-25000" dirty="0" smtClean="0"/>
                <a:t>(g)</a:t>
              </a:r>
              <a:r>
                <a:rPr lang="en-US" sz="2400" dirty="0" smtClean="0"/>
                <a:t>  +  O</a:t>
              </a:r>
              <a:r>
                <a:rPr lang="en-US" sz="2400" baseline="-25000" dirty="0" smtClean="0"/>
                <a:t>(g</a:t>
              </a:r>
              <a:r>
                <a:rPr lang="en-US" sz="2400" baseline="-25000" dirty="0"/>
                <a:t>)</a:t>
              </a:r>
            </a:p>
            <a:p>
              <a:endParaRPr lang="en-US" sz="2400" baseline="-25000" dirty="0"/>
            </a:p>
          </p:txBody>
        </p:sp>
        <p:sp>
          <p:nvSpPr>
            <p:cNvPr id="26" name="TextBox 25"/>
            <p:cNvSpPr txBox="1"/>
            <p:nvPr/>
          </p:nvSpPr>
          <p:spPr>
            <a:xfrm>
              <a:off x="3505451" y="4807528"/>
              <a:ext cx="441146" cy="707886"/>
            </a:xfrm>
            <a:prstGeom prst="rect">
              <a:avLst/>
            </a:prstGeom>
            <a:noFill/>
          </p:spPr>
          <p:txBody>
            <a:bodyPr wrap="none" rtlCol="0">
              <a:spAutoFit/>
            </a:bodyPr>
            <a:lstStyle/>
            <a:p>
              <a:r>
                <a:rPr lang="en-US" sz="4000" dirty="0" smtClean="0"/>
                <a:t>˙</a:t>
              </a:r>
              <a:endParaRPr lang="en-US" sz="4000" dirty="0"/>
            </a:p>
          </p:txBody>
        </p:sp>
        <p:cxnSp>
          <p:nvCxnSpPr>
            <p:cNvPr id="27" name="Straight Arrow Connector 26"/>
            <p:cNvCxnSpPr/>
            <p:nvPr/>
          </p:nvCxnSpPr>
          <p:spPr>
            <a:xfrm>
              <a:off x="5406386" y="5288064"/>
              <a:ext cx="111991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6685402" y="5011065"/>
              <a:ext cx="1822935" cy="707886"/>
            </a:xfrm>
            <a:prstGeom prst="rect">
              <a:avLst/>
            </a:prstGeom>
            <a:noFill/>
          </p:spPr>
          <p:txBody>
            <a:bodyPr wrap="none" rtlCol="0">
              <a:spAutoFit/>
            </a:bodyPr>
            <a:lstStyle/>
            <a:p>
              <a:r>
                <a:rPr lang="en-US" sz="2400" dirty="0" err="1" smtClean="0"/>
                <a:t>Cl</a:t>
              </a:r>
              <a:r>
                <a:rPr lang="en-US" sz="2400" baseline="-25000" dirty="0" smtClean="0"/>
                <a:t>(g)</a:t>
              </a:r>
              <a:r>
                <a:rPr lang="en-US" sz="2400" dirty="0" smtClean="0"/>
                <a:t>  +  O</a:t>
              </a:r>
              <a:r>
                <a:rPr lang="en-US" sz="2400" baseline="-25000" dirty="0" smtClean="0"/>
                <a:t>2(g</a:t>
              </a:r>
              <a:r>
                <a:rPr lang="en-US" sz="2400" baseline="-25000" dirty="0"/>
                <a:t>)</a:t>
              </a:r>
            </a:p>
            <a:p>
              <a:endParaRPr lang="en-US" sz="2400" baseline="-25000" dirty="0"/>
            </a:p>
          </p:txBody>
        </p:sp>
        <p:sp>
          <p:nvSpPr>
            <p:cNvPr id="29" name="TextBox 28"/>
            <p:cNvSpPr txBox="1"/>
            <p:nvPr/>
          </p:nvSpPr>
          <p:spPr>
            <a:xfrm>
              <a:off x="6685402" y="4800600"/>
              <a:ext cx="441146" cy="707886"/>
            </a:xfrm>
            <a:prstGeom prst="rect">
              <a:avLst/>
            </a:prstGeom>
            <a:noFill/>
          </p:spPr>
          <p:txBody>
            <a:bodyPr wrap="none" rtlCol="0">
              <a:spAutoFit/>
            </a:bodyPr>
            <a:lstStyle/>
            <a:p>
              <a:r>
                <a:rPr lang="en-US" sz="4000" dirty="0" smtClean="0"/>
                <a:t>˙</a:t>
              </a:r>
              <a:endParaRPr lang="en-US" sz="4000" dirty="0"/>
            </a:p>
          </p:txBody>
        </p:sp>
      </p:grpSp>
    </p:spTree>
    <p:extLst>
      <p:ext uri="{BB962C8B-B14F-4D97-AF65-F5344CB8AC3E}">
        <p14:creationId xmlns:p14="http://schemas.microsoft.com/office/powerpoint/2010/main" val="187303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b="1" dirty="0">
                <a:solidFill>
                  <a:schemeClr val="accent6"/>
                </a:solidFill>
                <a:latin typeface="Arial" panose="020B0604020202020204" pitchFamily="34" charset="0"/>
                <a:cs typeface="Arial" panose="020B0604020202020204" pitchFamily="34" charset="0"/>
              </a:rPr>
              <a:t>GREENHOUSE EFFECT</a:t>
            </a:r>
          </a:p>
        </p:txBody>
      </p:sp>
      <p:sp>
        <p:nvSpPr>
          <p:cNvPr id="3" name="Content Placeholder 2"/>
          <p:cNvSpPr>
            <a:spLocks noGrp="1"/>
          </p:cNvSpPr>
          <p:nvPr>
            <p:ph idx="1"/>
          </p:nvPr>
        </p:nvSpPr>
        <p:spPr>
          <a:xfrm>
            <a:off x="672662" y="1143000"/>
            <a:ext cx="8382000" cy="5105400"/>
          </a:xfrm>
        </p:spPr>
        <p:txBody>
          <a:bodyPr>
            <a:normAutofit/>
          </a:bodyPr>
          <a:lstStyle/>
          <a:p>
            <a:pPr>
              <a:buNone/>
            </a:pPr>
            <a:r>
              <a:rPr lang="en-US" sz="2400" dirty="0">
                <a:latin typeface="Arial" panose="020B0604020202020204" pitchFamily="34" charset="0"/>
                <a:cs typeface="Arial" panose="020B0604020202020204" pitchFamily="34" charset="0"/>
              </a:rPr>
              <a:t>The trapping of heat by gases in the atmosphere.</a:t>
            </a:r>
          </a:p>
          <a:p>
            <a:pPr>
              <a:buFont typeface="Wingdings" pitchFamily="2" charset="2"/>
              <a:buChar char="Ø"/>
            </a:pPr>
            <a:r>
              <a:rPr lang="en-US" sz="2400" b="1" dirty="0">
                <a:solidFill>
                  <a:schemeClr val="accent6"/>
                </a:solidFill>
                <a:latin typeface="Arial" panose="020B0604020202020204" pitchFamily="34" charset="0"/>
                <a:cs typeface="Arial" panose="020B0604020202020204" pitchFamily="34" charset="0"/>
              </a:rPr>
              <a:t>Naturally occurring </a:t>
            </a:r>
            <a:r>
              <a:rPr lang="en-US" sz="2400" b="1" dirty="0">
                <a:solidFill>
                  <a:schemeClr val="accent1"/>
                </a:solidFill>
                <a:latin typeface="Arial" panose="020B0604020202020204" pitchFamily="34" charset="0"/>
                <a:cs typeface="Arial" panose="020B0604020202020204" pitchFamily="34" charset="0"/>
              </a:rPr>
              <a:t>greenhouse</a:t>
            </a:r>
            <a:r>
              <a:rPr lang="en-US" sz="2400" b="1" dirty="0">
                <a:solidFill>
                  <a:schemeClr val="accent6"/>
                </a:solidFill>
                <a:latin typeface="Arial" panose="020B0604020202020204" pitchFamily="34" charset="0"/>
                <a:cs typeface="Arial" panose="020B0604020202020204" pitchFamily="34" charset="0"/>
              </a:rPr>
              <a:t> gases:</a:t>
            </a:r>
          </a:p>
          <a:p>
            <a:pPr lvl="1">
              <a:lnSpc>
                <a:spcPct val="80000"/>
              </a:lnSpc>
              <a:buFont typeface="Wingdings" pitchFamily="2" charset="2"/>
              <a:buChar char="Ø"/>
            </a:pPr>
            <a:r>
              <a:rPr lang="en-US" sz="2400" i="1" dirty="0">
                <a:solidFill>
                  <a:schemeClr val="accent6"/>
                </a:solidFill>
                <a:latin typeface="Arial" panose="020B0604020202020204" pitchFamily="34" charset="0"/>
                <a:cs typeface="Arial" panose="020B0604020202020204" pitchFamily="34" charset="0"/>
              </a:rPr>
              <a:t>Water vapor </a:t>
            </a:r>
          </a:p>
          <a:p>
            <a:pPr lvl="1">
              <a:lnSpc>
                <a:spcPct val="80000"/>
              </a:lnSpc>
              <a:buFont typeface="Wingdings" pitchFamily="2" charset="2"/>
              <a:buChar char="Ø"/>
            </a:pPr>
            <a:r>
              <a:rPr lang="en-US" sz="2400" i="1" dirty="0">
                <a:solidFill>
                  <a:schemeClr val="accent6"/>
                </a:solidFill>
                <a:latin typeface="Arial" panose="020B0604020202020204" pitchFamily="34" charset="0"/>
                <a:cs typeface="Arial" panose="020B0604020202020204" pitchFamily="34" charset="0"/>
              </a:rPr>
              <a:t>Carbon dioxide</a:t>
            </a:r>
          </a:p>
          <a:p>
            <a:pPr lvl="1">
              <a:lnSpc>
                <a:spcPct val="80000"/>
              </a:lnSpc>
              <a:buFont typeface="Wingdings" pitchFamily="2" charset="2"/>
              <a:buChar char="Ø"/>
            </a:pPr>
            <a:r>
              <a:rPr lang="en-US" sz="2400" i="1" dirty="0">
                <a:solidFill>
                  <a:schemeClr val="accent6"/>
                </a:solidFill>
                <a:latin typeface="Arial" panose="020B0604020202020204" pitchFamily="34" charset="0"/>
                <a:cs typeface="Arial" panose="020B0604020202020204" pitchFamily="34" charset="0"/>
              </a:rPr>
              <a:t>Methane         </a:t>
            </a:r>
          </a:p>
          <a:p>
            <a:pPr lvl="1">
              <a:lnSpc>
                <a:spcPct val="80000"/>
              </a:lnSpc>
              <a:buFont typeface="Wingdings" pitchFamily="2" charset="2"/>
              <a:buChar char="Ø"/>
            </a:pPr>
            <a:r>
              <a:rPr lang="en-US" sz="2400" i="1" dirty="0">
                <a:solidFill>
                  <a:schemeClr val="accent6"/>
                </a:solidFill>
                <a:latin typeface="Arial" panose="020B0604020202020204" pitchFamily="34" charset="0"/>
                <a:cs typeface="Arial" panose="020B0604020202020204" pitchFamily="34" charset="0"/>
              </a:rPr>
              <a:t>Nitrous oxide</a:t>
            </a:r>
          </a:p>
          <a:p>
            <a:pPr lvl="1">
              <a:lnSpc>
                <a:spcPct val="80000"/>
              </a:lnSpc>
              <a:buFont typeface="Wingdings" pitchFamily="2" charset="2"/>
              <a:buChar char="Ø"/>
            </a:pPr>
            <a:r>
              <a:rPr lang="en-US" sz="2400" i="1" dirty="0">
                <a:solidFill>
                  <a:schemeClr val="accent6"/>
                </a:solidFill>
                <a:latin typeface="Arial" panose="020B0604020202020204" pitchFamily="34" charset="0"/>
                <a:cs typeface="Arial" panose="020B0604020202020204" pitchFamily="34" charset="0"/>
              </a:rPr>
              <a:t>Ozone </a:t>
            </a:r>
          </a:p>
          <a:p>
            <a:pPr>
              <a:buFont typeface="Wingdings" pitchFamily="2" charset="2"/>
              <a:buChar char="Ø"/>
            </a:pPr>
            <a:r>
              <a:rPr lang="en-US" sz="2400" b="1" dirty="0">
                <a:latin typeface="Arial" panose="020B0604020202020204" pitchFamily="34" charset="0"/>
                <a:cs typeface="Arial" panose="020B0604020202020204" pitchFamily="34" charset="0"/>
              </a:rPr>
              <a:t>Greenhouse gases that are </a:t>
            </a:r>
            <a:r>
              <a:rPr lang="en-US" sz="2400" b="1" dirty="0">
                <a:solidFill>
                  <a:srgbClr val="FF9933"/>
                </a:solidFill>
                <a:latin typeface="Arial" panose="020B0604020202020204" pitchFamily="34" charset="0"/>
                <a:cs typeface="Arial" panose="020B0604020202020204" pitchFamily="34" charset="0"/>
              </a:rPr>
              <a:t>not</a:t>
            </a:r>
            <a:r>
              <a:rPr lang="en-US" sz="2400" b="1" dirty="0">
                <a:latin typeface="Arial" panose="020B0604020202020204" pitchFamily="34" charset="0"/>
                <a:cs typeface="Arial" panose="020B0604020202020204" pitchFamily="34" charset="0"/>
              </a:rPr>
              <a:t> naturally occurring</a:t>
            </a:r>
          </a:p>
          <a:p>
            <a:pPr lvl="1">
              <a:buFont typeface="Wingdings" pitchFamily="2" charset="2"/>
              <a:buChar char="Ø"/>
            </a:pPr>
            <a:r>
              <a:rPr lang="en-US" sz="2400" i="1" dirty="0">
                <a:solidFill>
                  <a:schemeClr val="accent1"/>
                </a:solidFill>
                <a:latin typeface="Arial" panose="020B0604020202020204" pitchFamily="34" charset="0"/>
                <a:cs typeface="Arial" panose="020B0604020202020204" pitchFamily="34" charset="0"/>
              </a:rPr>
              <a:t>Hydro fluorocarbons</a:t>
            </a:r>
            <a:r>
              <a:rPr lang="en-US" sz="2400" dirty="0">
                <a:solidFill>
                  <a:schemeClr val="accent1"/>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(HFCs)</a:t>
            </a:r>
          </a:p>
          <a:p>
            <a:pPr lvl="1">
              <a:buFont typeface="Wingdings" pitchFamily="2" charset="2"/>
              <a:buChar char="Ø"/>
            </a:pPr>
            <a:r>
              <a:rPr lang="en-US" sz="2400" i="1" dirty="0">
                <a:solidFill>
                  <a:schemeClr val="accent1"/>
                </a:solidFill>
                <a:latin typeface="Arial" panose="020B0604020202020204" pitchFamily="34" charset="0"/>
                <a:cs typeface="Arial" panose="020B0604020202020204" pitchFamily="34" charset="0"/>
              </a:rPr>
              <a:t>Per fluorocarbons</a:t>
            </a:r>
            <a:r>
              <a:rPr lang="en-US" sz="2400" dirty="0">
                <a:solidFill>
                  <a:schemeClr val="accent1"/>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(PFCs) </a:t>
            </a:r>
          </a:p>
          <a:p>
            <a:pPr lvl="1">
              <a:buFont typeface="Wingdings" pitchFamily="2" charset="2"/>
              <a:buChar char="Ø"/>
            </a:pPr>
            <a:r>
              <a:rPr lang="en-US" sz="2400" i="1" dirty="0">
                <a:solidFill>
                  <a:schemeClr val="accent1"/>
                </a:solidFill>
                <a:latin typeface="Arial" panose="020B0604020202020204" pitchFamily="34" charset="0"/>
                <a:cs typeface="Arial" panose="020B0604020202020204" pitchFamily="34" charset="0"/>
              </a:rPr>
              <a:t>Sulfur hexafluoride</a:t>
            </a:r>
            <a:r>
              <a:rPr lang="en-US" sz="2400" dirty="0">
                <a:solidFill>
                  <a:schemeClr val="accent1"/>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(SF</a:t>
            </a:r>
            <a:r>
              <a:rPr lang="en-US" sz="2400" baseline="-25000" dirty="0">
                <a:latin typeface="Arial" panose="020B0604020202020204" pitchFamily="34" charset="0"/>
                <a:cs typeface="Arial" panose="020B0604020202020204" pitchFamily="34" charset="0"/>
              </a:rPr>
              <a:t>6</a:t>
            </a:r>
            <a:r>
              <a:rPr lang="en-US" sz="2400" dirty="0">
                <a:latin typeface="Arial" panose="020B0604020202020204" pitchFamily="34" charset="0"/>
                <a:cs typeface="Arial" panose="020B0604020202020204" pitchFamily="34" charset="0"/>
              </a:rPr>
              <a:t>)</a:t>
            </a:r>
            <a:endParaRPr lang="en-US" sz="2400" b="1" dirty="0">
              <a:solidFill>
                <a:schemeClr val="accent6"/>
              </a:solidFill>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5029200" y="4724400"/>
            <a:ext cx="3657600" cy="707886"/>
          </a:xfrm>
          <a:prstGeom prst="rect">
            <a:avLst/>
          </a:prstGeom>
        </p:spPr>
        <p:txBody>
          <a:bodyPr wrap="square">
            <a:spAutoFit/>
          </a:bodyPr>
          <a:lstStyle/>
          <a:p>
            <a:pPr algn="ctr"/>
            <a:r>
              <a:rPr lang="en-US" sz="2000" dirty="0">
                <a:solidFill>
                  <a:srgbClr val="00B050"/>
                </a:solidFill>
              </a:rPr>
              <a:t>Generated in a variety of industrial processes.</a:t>
            </a:r>
          </a:p>
        </p:txBody>
      </p:sp>
      <p:sp>
        <p:nvSpPr>
          <p:cNvPr id="6" name="Right Brace 5"/>
          <p:cNvSpPr/>
          <p:nvPr/>
        </p:nvSpPr>
        <p:spPr>
          <a:xfrm>
            <a:off x="5181600" y="44196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ight Brace 6"/>
          <p:cNvSpPr/>
          <p:nvPr/>
        </p:nvSpPr>
        <p:spPr>
          <a:xfrm>
            <a:off x="3505200" y="2286000"/>
            <a:ext cx="457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7496161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8915400" cy="1143000"/>
          </a:xfrm>
        </p:spPr>
        <p:txBody>
          <a:bodyPr>
            <a:normAutofit/>
          </a:bodyPr>
          <a:lstStyle/>
          <a:p>
            <a:r>
              <a:rPr lang="en-US" sz="4000" b="1" dirty="0">
                <a:solidFill>
                  <a:schemeClr val="accent6"/>
                </a:solidFill>
                <a:latin typeface="Arial" panose="020B0604020202020204" pitchFamily="34" charset="0"/>
                <a:cs typeface="Arial" panose="020B0604020202020204" pitchFamily="34" charset="0"/>
              </a:rPr>
              <a:t>The Greenhouse Effect on Earth</a:t>
            </a:r>
          </a:p>
        </p:txBody>
      </p:sp>
      <p:pic>
        <p:nvPicPr>
          <p:cNvPr id="3075" name="Picture 3" descr="07-14">
            <a:hlinkClick r:id="rId3" action="ppaction://hlinkfile"/>
          </p:cNvPr>
          <p:cNvPicPr>
            <a:picLocks noChangeAspect="1" noChangeArrowheads="1"/>
          </p:cNvPicPr>
          <p:nvPr/>
        </p:nvPicPr>
        <p:blipFill>
          <a:blip r:embed="rId4"/>
          <a:srcRect b="12281"/>
          <a:stretch>
            <a:fillRect/>
          </a:stretch>
        </p:blipFill>
        <p:spPr bwMode="auto">
          <a:xfrm>
            <a:off x="4867911" y="1905000"/>
            <a:ext cx="4276090" cy="4953000"/>
          </a:xfrm>
          <a:prstGeom prst="rect">
            <a:avLst/>
          </a:prstGeom>
          <a:noFill/>
        </p:spPr>
      </p:pic>
      <p:sp>
        <p:nvSpPr>
          <p:cNvPr id="3076" name="Text Box 4"/>
          <p:cNvSpPr txBox="1">
            <a:spLocks noChangeArrowheads="1"/>
          </p:cNvSpPr>
          <p:nvPr/>
        </p:nvSpPr>
        <p:spPr bwMode="auto">
          <a:xfrm>
            <a:off x="0" y="1676400"/>
            <a:ext cx="4953000" cy="5201424"/>
          </a:xfrm>
          <a:prstGeom prst="rect">
            <a:avLst/>
          </a:prstGeom>
          <a:noFill/>
          <a:ln w="9525">
            <a:noFill/>
            <a:miter lim="800000"/>
            <a:headEnd/>
            <a:tailEnd/>
          </a:ln>
          <a:effectLst/>
        </p:spPr>
        <p:txBody>
          <a:bodyPr wrap="square">
            <a:spAutoFit/>
          </a:bodyPr>
          <a:lstStyle/>
          <a:p>
            <a:pPr marL="457200" indent="-457200"/>
            <a:r>
              <a:rPr lang="en-US" sz="2400" dirty="0">
                <a:latin typeface="Arial" panose="020B0604020202020204" pitchFamily="34" charset="0"/>
                <a:cs typeface="Arial" panose="020B0604020202020204" pitchFamily="34" charset="0"/>
              </a:rPr>
              <a:t>	</a:t>
            </a:r>
            <a:endParaRPr lang="en-US" sz="2400" b="1" i="1" dirty="0">
              <a:solidFill>
                <a:srgbClr val="3333CC"/>
              </a:solidFill>
              <a:latin typeface="Arial" panose="020B0604020202020204" pitchFamily="34" charset="0"/>
              <a:cs typeface="Arial" panose="020B0604020202020204" pitchFamily="34" charset="0"/>
            </a:endParaRPr>
          </a:p>
          <a:p>
            <a:pPr marL="796925" lvl="1" indent="-339725">
              <a:buClr>
                <a:schemeClr val="accent6"/>
              </a:buClr>
              <a:buFont typeface="Wingdings" pitchFamily="2" charset="2"/>
              <a:buChar char="Ø"/>
            </a:pPr>
            <a:r>
              <a:rPr lang="en-US" sz="2200" dirty="0">
                <a:latin typeface="Arial" panose="020B0604020202020204" pitchFamily="34" charset="0"/>
                <a:cs typeface="Arial" panose="020B0604020202020204" pitchFamily="34" charset="0"/>
              </a:rPr>
              <a:t>The ground is heated by visible and (some) infrared light from the Sun. </a:t>
            </a:r>
          </a:p>
          <a:p>
            <a:pPr marL="796925" lvl="1" indent="-339725">
              <a:buClr>
                <a:schemeClr val="accent6"/>
              </a:buClr>
              <a:buFont typeface="Wingdings" pitchFamily="2" charset="2"/>
              <a:buChar char="Ø"/>
            </a:pPr>
            <a:r>
              <a:rPr lang="en-US" sz="2200" dirty="0">
                <a:latin typeface="Arial" panose="020B0604020202020204" pitchFamily="34" charset="0"/>
                <a:cs typeface="Arial" panose="020B0604020202020204" pitchFamily="34" charset="0"/>
              </a:rPr>
              <a:t>The heated surface emits infrared light. </a:t>
            </a:r>
          </a:p>
          <a:p>
            <a:pPr marL="796925" lvl="1" indent="-339725">
              <a:buClr>
                <a:schemeClr val="accent6"/>
              </a:buClr>
              <a:buFont typeface="Wingdings" pitchFamily="2" charset="2"/>
              <a:buChar char="Ø"/>
            </a:pPr>
            <a:r>
              <a:rPr lang="en-US" sz="2200" dirty="0">
                <a:latin typeface="Arial" panose="020B0604020202020204" pitchFamily="34" charset="0"/>
                <a:cs typeface="Arial" panose="020B0604020202020204" pitchFamily="34" charset="0"/>
              </a:rPr>
              <a:t>The majority of Earth’s atmosphere (N</a:t>
            </a:r>
            <a:r>
              <a:rPr lang="en-US" sz="2200" baseline="-25000" dirty="0">
                <a:latin typeface="Arial" panose="020B0604020202020204" pitchFamily="34" charset="0"/>
                <a:cs typeface="Arial" panose="020B0604020202020204" pitchFamily="34" charset="0"/>
              </a:rPr>
              <a:t>2</a:t>
            </a:r>
            <a:r>
              <a:rPr lang="en-US" sz="2200" dirty="0">
                <a:latin typeface="Arial" panose="020B0604020202020204" pitchFamily="34" charset="0"/>
                <a:cs typeface="Arial" panose="020B0604020202020204" pitchFamily="34" charset="0"/>
              </a:rPr>
              <a:t> and O</a:t>
            </a:r>
            <a:r>
              <a:rPr lang="en-US" sz="2200" baseline="-25000" dirty="0">
                <a:latin typeface="Arial" panose="020B0604020202020204" pitchFamily="34" charset="0"/>
                <a:cs typeface="Arial" panose="020B0604020202020204" pitchFamily="34" charset="0"/>
              </a:rPr>
              <a:t>2</a:t>
            </a:r>
            <a:r>
              <a:rPr lang="en-US" sz="2200" dirty="0">
                <a:latin typeface="Arial" panose="020B0604020202020204" pitchFamily="34" charset="0"/>
                <a:cs typeface="Arial" panose="020B0604020202020204" pitchFamily="34" charset="0"/>
              </a:rPr>
              <a:t>) are not good greenhouse gas.</a:t>
            </a:r>
          </a:p>
          <a:p>
            <a:pPr marL="796925" lvl="1" indent="-339725">
              <a:buClr>
                <a:schemeClr val="accent6"/>
              </a:buClr>
              <a:buFont typeface="Wingdings" pitchFamily="2" charset="2"/>
              <a:buChar char="Ø"/>
            </a:pPr>
            <a:r>
              <a:rPr lang="en-US" sz="2200" dirty="0">
                <a:latin typeface="Arial" panose="020B0604020202020204" pitchFamily="34" charset="0"/>
                <a:cs typeface="Arial" panose="020B0604020202020204" pitchFamily="34" charset="0"/>
              </a:rPr>
              <a:t>The small amount of greenhouse gases (H</a:t>
            </a:r>
            <a:r>
              <a:rPr lang="en-US" sz="2200" baseline="-25000" dirty="0">
                <a:latin typeface="Arial" panose="020B0604020202020204" pitchFamily="34" charset="0"/>
                <a:cs typeface="Arial" panose="020B0604020202020204" pitchFamily="34" charset="0"/>
              </a:rPr>
              <a:t>2</a:t>
            </a:r>
            <a:r>
              <a:rPr lang="en-US" sz="2200" dirty="0">
                <a:latin typeface="Arial" panose="020B0604020202020204" pitchFamily="34" charset="0"/>
                <a:cs typeface="Arial" panose="020B0604020202020204" pitchFamily="34" charset="0"/>
              </a:rPr>
              <a:t>O, CO</a:t>
            </a:r>
            <a:r>
              <a:rPr lang="en-US" sz="2200" baseline="-25000" dirty="0">
                <a:latin typeface="Arial" panose="020B0604020202020204" pitchFamily="34" charset="0"/>
                <a:cs typeface="Arial" panose="020B0604020202020204" pitchFamily="34" charset="0"/>
              </a:rPr>
              <a:t>2</a:t>
            </a:r>
            <a:r>
              <a:rPr lang="en-US" sz="2200" dirty="0">
                <a:latin typeface="Arial" panose="020B0604020202020204" pitchFamily="34" charset="0"/>
                <a:cs typeface="Arial" panose="020B0604020202020204" pitchFamily="34" charset="0"/>
              </a:rPr>
              <a:t>) traps (absorb and re-emit) the infrared radiation, increasing the temperature of the atmosphere…</a:t>
            </a:r>
          </a:p>
        </p:txBody>
      </p:sp>
      <p:sp>
        <p:nvSpPr>
          <p:cNvPr id="6" name="Rectangle 5"/>
          <p:cNvSpPr/>
          <p:nvPr/>
        </p:nvSpPr>
        <p:spPr>
          <a:xfrm>
            <a:off x="228600" y="914400"/>
            <a:ext cx="8534400" cy="1200329"/>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Earth’s atmosphere is slightly warmer than what it should be due to direct solar heating because of a </a:t>
            </a:r>
            <a:r>
              <a:rPr lang="en-US" sz="2400" b="1" i="1" dirty="0">
                <a:solidFill>
                  <a:srgbClr val="3333CC"/>
                </a:solidFill>
                <a:latin typeface="Arial" panose="020B0604020202020204" pitchFamily="34" charset="0"/>
                <a:cs typeface="Arial" panose="020B0604020202020204" pitchFamily="34" charset="0"/>
              </a:rPr>
              <a:t>mild case of</a:t>
            </a:r>
            <a:r>
              <a:rPr lang="en-US" sz="2400" b="1" i="1" dirty="0">
                <a:latin typeface="Arial" panose="020B0604020202020204" pitchFamily="34" charset="0"/>
                <a:cs typeface="Arial" panose="020B0604020202020204" pitchFamily="34" charset="0"/>
              </a:rPr>
              <a:t> </a:t>
            </a:r>
            <a:r>
              <a:rPr lang="en-US" sz="2400" b="1" i="1" dirty="0">
                <a:solidFill>
                  <a:srgbClr val="3333CC"/>
                </a:solidFill>
                <a:latin typeface="Arial" panose="020B0604020202020204" pitchFamily="34" charset="0"/>
                <a:cs typeface="Arial" panose="020B0604020202020204" pitchFamily="34" charset="0"/>
              </a:rPr>
              <a:t>greenhouse effect…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80456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een house effect.JPG"/>
          <p:cNvPicPr>
            <a:picLocks noChangeAspect="1"/>
          </p:cNvPicPr>
          <p:nvPr/>
        </p:nvPicPr>
        <p:blipFill>
          <a:blip r:embed="rId2"/>
          <a:stretch>
            <a:fillRect/>
          </a:stretch>
        </p:blipFill>
        <p:spPr>
          <a:xfrm>
            <a:off x="914400" y="0"/>
            <a:ext cx="7607353" cy="6858000"/>
          </a:xfrm>
          <a:prstGeom prst="rect">
            <a:avLst/>
          </a:prstGeom>
        </p:spPr>
      </p:pic>
      <p:sp>
        <p:nvSpPr>
          <p:cNvPr id="8" name="TextBox 7"/>
          <p:cNvSpPr txBox="1"/>
          <p:nvPr/>
        </p:nvSpPr>
        <p:spPr>
          <a:xfrm>
            <a:off x="1905000" y="1371600"/>
            <a:ext cx="1219200" cy="584775"/>
          </a:xfrm>
          <a:prstGeom prst="rect">
            <a:avLst/>
          </a:prstGeom>
          <a:noFill/>
        </p:spPr>
        <p:txBody>
          <a:bodyPr wrap="square" rtlCol="0">
            <a:spAutoFit/>
          </a:bodyPr>
          <a:lstStyle/>
          <a:p>
            <a:r>
              <a:rPr lang="en-US" sz="3200" b="1" dirty="0">
                <a:solidFill>
                  <a:srgbClr val="004C22"/>
                </a:solidFill>
              </a:rPr>
              <a:t>SUN </a:t>
            </a:r>
          </a:p>
        </p:txBody>
      </p:sp>
      <p:sp>
        <p:nvSpPr>
          <p:cNvPr id="9" name="TextBox 8"/>
          <p:cNvSpPr txBox="1"/>
          <p:nvPr/>
        </p:nvSpPr>
        <p:spPr>
          <a:xfrm>
            <a:off x="3886200" y="6334780"/>
            <a:ext cx="1828800" cy="523220"/>
          </a:xfrm>
          <a:prstGeom prst="rect">
            <a:avLst/>
          </a:prstGeom>
          <a:noFill/>
        </p:spPr>
        <p:txBody>
          <a:bodyPr wrap="square" rtlCol="0">
            <a:spAutoFit/>
          </a:bodyPr>
          <a:lstStyle/>
          <a:p>
            <a:r>
              <a:rPr lang="en-US" sz="2800" b="1" dirty="0">
                <a:solidFill>
                  <a:srgbClr val="006600"/>
                </a:solidFill>
              </a:rPr>
              <a:t>EARTH</a:t>
            </a:r>
          </a:p>
        </p:txBody>
      </p:sp>
      <p:sp>
        <p:nvSpPr>
          <p:cNvPr id="10" name="Rectangle 9"/>
          <p:cNvSpPr/>
          <p:nvPr/>
        </p:nvSpPr>
        <p:spPr>
          <a:xfrm rot="665423">
            <a:off x="4585305" y="3701941"/>
            <a:ext cx="2878432" cy="417792"/>
          </a:xfrm>
          <a:prstGeom prst="rect">
            <a:avLst/>
          </a:prstGeom>
          <a:ln>
            <a:noFill/>
          </a:ln>
          <a:scene3d>
            <a:camera prst="orthographicFront">
              <a:rot lat="0" lon="0" rev="0"/>
            </a:camera>
            <a:lightRig rig="threePt" dir="t"/>
          </a:scene3d>
          <a:sp3d/>
        </p:spPr>
        <p:txBody>
          <a:bodyPr wrap="square">
            <a:normAutofit fontScale="92500" lnSpcReduction="20000"/>
          </a:bodyPr>
          <a:lstStyle/>
          <a:p>
            <a:r>
              <a:rPr lang="en-US" sz="2800" b="1" dirty="0">
                <a:solidFill>
                  <a:schemeClr val="accent1"/>
                </a:solidFill>
              </a:rPr>
              <a:t>Atmosphere</a:t>
            </a:r>
          </a:p>
        </p:txBody>
      </p:sp>
      <p:sp>
        <p:nvSpPr>
          <p:cNvPr id="11" name="TextBox 10"/>
          <p:cNvSpPr txBox="1"/>
          <p:nvPr/>
        </p:nvSpPr>
        <p:spPr>
          <a:xfrm>
            <a:off x="1371600" y="5382161"/>
            <a:ext cx="2514600" cy="1323439"/>
          </a:xfrm>
          <a:prstGeom prst="rect">
            <a:avLst/>
          </a:prstGeom>
          <a:noFill/>
        </p:spPr>
        <p:txBody>
          <a:bodyPr wrap="square" rtlCol="0">
            <a:spAutoFit/>
          </a:bodyPr>
          <a:lstStyle/>
          <a:p>
            <a:pPr algn="ctr"/>
            <a:r>
              <a:rPr lang="en-US" sz="1600" b="1" dirty="0">
                <a:solidFill>
                  <a:schemeClr val="bg1"/>
                </a:solidFill>
              </a:rPr>
              <a:t>The majority of the radiation is  absorbed by the  Earth’s Surface  with it warms</a:t>
            </a:r>
          </a:p>
        </p:txBody>
      </p:sp>
      <p:sp>
        <p:nvSpPr>
          <p:cNvPr id="12" name="TextBox 11"/>
          <p:cNvSpPr txBox="1"/>
          <p:nvPr/>
        </p:nvSpPr>
        <p:spPr>
          <a:xfrm>
            <a:off x="381000" y="3657600"/>
            <a:ext cx="1981200" cy="1200329"/>
          </a:xfrm>
          <a:prstGeom prst="rect">
            <a:avLst/>
          </a:prstGeom>
          <a:noFill/>
        </p:spPr>
        <p:txBody>
          <a:bodyPr wrap="square" rtlCol="0">
            <a:spAutoFit/>
          </a:bodyPr>
          <a:lstStyle/>
          <a:p>
            <a:pPr algn="ctr"/>
            <a:r>
              <a:rPr lang="en-US" b="1" dirty="0">
                <a:solidFill>
                  <a:srgbClr val="006600"/>
                </a:solidFill>
                <a:latin typeface="Arial" panose="020B0604020202020204" pitchFamily="34" charset="0"/>
                <a:cs typeface="Arial" panose="020B0604020202020204" pitchFamily="34" charset="0"/>
              </a:rPr>
              <a:t>Solar radiation  Passes through the Earth’s atmosphere</a:t>
            </a:r>
          </a:p>
        </p:txBody>
      </p:sp>
      <p:sp>
        <p:nvSpPr>
          <p:cNvPr id="13" name="TextBox 12"/>
          <p:cNvSpPr txBox="1"/>
          <p:nvPr/>
        </p:nvSpPr>
        <p:spPr>
          <a:xfrm>
            <a:off x="3962400" y="381000"/>
            <a:ext cx="1981200" cy="1477328"/>
          </a:xfrm>
          <a:prstGeom prst="rect">
            <a:avLst/>
          </a:prstGeom>
          <a:noFill/>
        </p:spPr>
        <p:txBody>
          <a:bodyPr wrap="square" rtlCol="0">
            <a:spAutoFit/>
          </a:bodyPr>
          <a:lstStyle/>
          <a:p>
            <a:pPr algn="ctr"/>
            <a:r>
              <a:rPr lang="en-US" b="1" dirty="0">
                <a:solidFill>
                  <a:srgbClr val="006600"/>
                </a:solidFill>
                <a:latin typeface="Arial" panose="020B0604020202020204" pitchFamily="34" charset="0"/>
                <a:cs typeface="Arial" panose="020B0604020202020204" pitchFamily="34" charset="0"/>
              </a:rPr>
              <a:t>Some Solar radiation  redirected by both the Earth &amp; atmosphere</a:t>
            </a:r>
          </a:p>
        </p:txBody>
      </p:sp>
      <p:sp>
        <p:nvSpPr>
          <p:cNvPr id="14" name="TextBox 13"/>
          <p:cNvSpPr txBox="1"/>
          <p:nvPr/>
        </p:nvSpPr>
        <p:spPr>
          <a:xfrm>
            <a:off x="5943600" y="442079"/>
            <a:ext cx="3048000" cy="2862322"/>
          </a:xfrm>
          <a:prstGeom prst="rect">
            <a:avLst/>
          </a:prstGeom>
          <a:noFill/>
        </p:spPr>
        <p:txBody>
          <a:bodyPr wrap="square" rtlCol="0">
            <a:spAutoFit/>
          </a:bodyPr>
          <a:lstStyle/>
          <a:p>
            <a:pPr algn="ctr"/>
            <a:r>
              <a:rPr lang="en-US" b="1" dirty="0">
                <a:solidFill>
                  <a:srgbClr val="004C22"/>
                </a:solidFill>
                <a:latin typeface="Arial" panose="020B0604020202020204" pitchFamily="34" charset="0"/>
                <a:cs typeface="Arial" panose="020B0604020202020204" pitchFamily="34" charset="0"/>
              </a:rPr>
              <a:t>Some of the infrared radiation passes through the atmosphere. some is observed and re-emitted in all directions by greenhouse gas molecules. This causes the earth surface and lower atmosphere to warm</a:t>
            </a:r>
          </a:p>
        </p:txBody>
      </p:sp>
      <p:sp>
        <p:nvSpPr>
          <p:cNvPr id="15" name="TextBox 14"/>
          <p:cNvSpPr txBox="1"/>
          <p:nvPr/>
        </p:nvSpPr>
        <p:spPr>
          <a:xfrm>
            <a:off x="4800600" y="5722203"/>
            <a:ext cx="2514600" cy="830997"/>
          </a:xfrm>
          <a:prstGeom prst="rect">
            <a:avLst/>
          </a:prstGeom>
          <a:noFill/>
        </p:spPr>
        <p:txBody>
          <a:bodyPr wrap="square" rtlCol="0">
            <a:spAutoFit/>
          </a:bodyPr>
          <a:lstStyle/>
          <a:p>
            <a:pPr algn="ctr"/>
            <a:r>
              <a:rPr lang="en-US" sz="1600" b="1" dirty="0">
                <a:solidFill>
                  <a:srgbClr val="004C22"/>
                </a:solidFill>
              </a:rPr>
              <a:t>Infrared radiation is realized from the Earth Surface</a:t>
            </a:r>
          </a:p>
        </p:txBody>
      </p:sp>
    </p:spTree>
    <p:extLst>
      <p:ext uri="{BB962C8B-B14F-4D97-AF65-F5344CB8AC3E}">
        <p14:creationId xmlns:p14="http://schemas.microsoft.com/office/powerpoint/2010/main" val="32660796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9" name="Rectangle 5"/>
          <p:cNvSpPr>
            <a:spLocks noGrp="1" noChangeArrowheads="1"/>
          </p:cNvSpPr>
          <p:nvPr>
            <p:ph type="title"/>
          </p:nvPr>
        </p:nvSpPr>
        <p:spPr>
          <a:xfrm>
            <a:off x="228600" y="304800"/>
            <a:ext cx="5970588" cy="1143000"/>
          </a:xfrm>
        </p:spPr>
        <p:txBody>
          <a:bodyPr>
            <a:normAutofit/>
          </a:bodyPr>
          <a:lstStyle/>
          <a:p>
            <a:r>
              <a:rPr lang="en-US" sz="3600" b="1" dirty="0">
                <a:solidFill>
                  <a:schemeClr val="accent6"/>
                </a:solidFill>
                <a:latin typeface="Arial" panose="020B0604020202020204" pitchFamily="34" charset="0"/>
                <a:cs typeface="Arial" panose="020B0604020202020204" pitchFamily="34" charset="0"/>
              </a:rPr>
              <a:t>Greenhouse Effect</a:t>
            </a:r>
          </a:p>
        </p:txBody>
      </p:sp>
      <p:sp>
        <p:nvSpPr>
          <p:cNvPr id="41986" name="Rectangle 2"/>
          <p:cNvSpPr>
            <a:spLocks noGrp="1" noChangeArrowheads="1"/>
          </p:cNvSpPr>
          <p:nvPr>
            <p:ph idx="1"/>
          </p:nvPr>
        </p:nvSpPr>
        <p:spPr>
          <a:xfrm>
            <a:off x="381000" y="1828800"/>
            <a:ext cx="8229600" cy="4648200"/>
          </a:xfrm>
        </p:spPr>
        <p:txBody>
          <a:bodyPr/>
          <a:lstStyle/>
          <a:p>
            <a:pPr>
              <a:lnSpc>
                <a:spcPct val="90000"/>
              </a:lnSpc>
              <a:buFont typeface="Wingdings" pitchFamily="2" charset="2"/>
              <a:buChar char="Ø"/>
            </a:pPr>
            <a:r>
              <a:rPr lang="en-US" sz="2800" dirty="0">
                <a:latin typeface="Arial" panose="020B0604020202020204" pitchFamily="34" charset="0"/>
                <a:cs typeface="Arial" panose="020B0604020202020204" pitchFamily="34" charset="0"/>
              </a:rPr>
              <a:t>FACT:</a:t>
            </a:r>
            <a:r>
              <a:rPr lang="en-US" sz="2800" dirty="0">
                <a:solidFill>
                  <a:srgbClr val="CC00FF"/>
                </a:solidFill>
                <a:latin typeface="Arial" panose="020B0604020202020204" pitchFamily="34" charset="0"/>
                <a:cs typeface="Arial" panose="020B0604020202020204" pitchFamily="34" charset="0"/>
              </a:rPr>
              <a:t>  </a:t>
            </a:r>
            <a:r>
              <a:rPr lang="en-US" sz="2800" dirty="0">
                <a:solidFill>
                  <a:srgbClr val="008000"/>
                </a:solidFill>
                <a:latin typeface="Arial" panose="020B0604020202020204" pitchFamily="34" charset="0"/>
                <a:cs typeface="Arial" panose="020B0604020202020204" pitchFamily="34" charset="0"/>
              </a:rPr>
              <a:t>15% increase in [CO</a:t>
            </a:r>
            <a:r>
              <a:rPr lang="en-US" sz="2800" baseline="-25000" dirty="0">
                <a:solidFill>
                  <a:srgbClr val="008000"/>
                </a:solidFill>
                <a:latin typeface="Arial" panose="020B0604020202020204" pitchFamily="34" charset="0"/>
                <a:cs typeface="Arial" panose="020B0604020202020204" pitchFamily="34" charset="0"/>
              </a:rPr>
              <a:t>2</a:t>
            </a:r>
            <a:r>
              <a:rPr lang="en-US" sz="2800" dirty="0">
                <a:solidFill>
                  <a:srgbClr val="008000"/>
                </a:solidFill>
                <a:latin typeface="Arial" panose="020B0604020202020204" pitchFamily="34" charset="0"/>
                <a:cs typeface="Arial" panose="020B0604020202020204" pitchFamily="34" charset="0"/>
              </a:rPr>
              <a:t>] in last 100 years</a:t>
            </a:r>
          </a:p>
          <a:p>
            <a:pPr>
              <a:lnSpc>
                <a:spcPct val="90000"/>
              </a:lnSpc>
              <a:buFont typeface="Wingdings" pitchFamily="2" charset="2"/>
              <a:buChar char="Ø"/>
            </a:pPr>
            <a:r>
              <a:rPr lang="en-US" sz="2800" b="1" dirty="0">
                <a:solidFill>
                  <a:srgbClr val="A50021"/>
                </a:solidFill>
                <a:latin typeface="Arial" panose="020B0604020202020204" pitchFamily="34" charset="0"/>
                <a:cs typeface="Arial" panose="020B0604020202020204" pitchFamily="34" charset="0"/>
              </a:rPr>
              <a:t>Cause</a:t>
            </a:r>
            <a:r>
              <a:rPr lang="en-US" sz="2800" dirty="0">
                <a:latin typeface="Arial" panose="020B0604020202020204" pitchFamily="34" charset="0"/>
                <a:cs typeface="Arial" panose="020B0604020202020204" pitchFamily="34" charset="0"/>
              </a:rPr>
              <a:t>:  </a:t>
            </a:r>
          </a:p>
          <a:p>
            <a:pPr lvl="1">
              <a:lnSpc>
                <a:spcPct val="90000"/>
              </a:lnSpc>
              <a:buFont typeface="Wingdings" pitchFamily="2" charset="2"/>
              <a:buChar char="Ø"/>
            </a:pPr>
            <a:r>
              <a:rPr lang="en-US" sz="2400" dirty="0">
                <a:latin typeface="Arial" panose="020B0604020202020204" pitchFamily="34" charset="0"/>
                <a:cs typeface="Arial" panose="020B0604020202020204" pitchFamily="34" charset="0"/>
              </a:rPr>
              <a:t>Change from agricultural to industrial lifestyle</a:t>
            </a:r>
          </a:p>
          <a:p>
            <a:pPr lvl="1">
              <a:lnSpc>
                <a:spcPct val="90000"/>
              </a:lnSpc>
              <a:buFont typeface="Wingdings" pitchFamily="2" charset="2"/>
              <a:buChar char="Ø"/>
            </a:pPr>
            <a:r>
              <a:rPr lang="en-US" sz="2400" dirty="0">
                <a:latin typeface="Arial" panose="020B0604020202020204" pitchFamily="34" charset="0"/>
                <a:cs typeface="Arial" panose="020B0604020202020204" pitchFamily="34" charset="0"/>
              </a:rPr>
              <a:t>Burning of fossil fuels (petroleum, coal) </a:t>
            </a:r>
          </a:p>
          <a:p>
            <a:pPr lvl="1">
              <a:lnSpc>
                <a:spcPct val="90000"/>
              </a:lnSpc>
              <a:buFont typeface="Wingdings" pitchFamily="2" charset="2"/>
              <a:buChar char="Ø"/>
            </a:pPr>
            <a:r>
              <a:rPr lang="en-US" sz="2400" dirty="0">
                <a:latin typeface="Arial" panose="020B0604020202020204" pitchFamily="34" charset="0"/>
                <a:cs typeface="Arial" panose="020B0604020202020204" pitchFamily="34" charset="0"/>
              </a:rPr>
              <a:t>Increase CO</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emissions (cars, factories etc…)</a:t>
            </a:r>
          </a:p>
          <a:p>
            <a:pPr lvl="1">
              <a:lnSpc>
                <a:spcPct val="90000"/>
              </a:lnSpc>
              <a:buFont typeface="Wingdings" pitchFamily="2" charset="2"/>
              <a:buChar char="Ø"/>
            </a:pPr>
            <a:r>
              <a:rPr lang="en-US" sz="2400" dirty="0">
                <a:latin typeface="Arial" panose="020B0604020202020204" pitchFamily="34" charset="0"/>
                <a:cs typeface="Arial" panose="020B0604020202020204" pitchFamily="34" charset="0"/>
              </a:rPr>
              <a:t>Deforestation</a:t>
            </a:r>
          </a:p>
          <a:p>
            <a:pPr lvl="1">
              <a:lnSpc>
                <a:spcPct val="90000"/>
              </a:lnSpc>
            </a:pPr>
            <a:endParaRPr lang="en-US" sz="2400" dirty="0">
              <a:latin typeface="Arial" panose="020B0604020202020204" pitchFamily="34" charset="0"/>
              <a:cs typeface="Arial" panose="020B0604020202020204" pitchFamily="34" charset="0"/>
            </a:endParaRPr>
          </a:p>
          <a:p>
            <a:pPr>
              <a:lnSpc>
                <a:spcPct val="90000"/>
              </a:lnSpc>
              <a:buFont typeface="Wingdings" pitchFamily="2" charset="2"/>
              <a:buChar char="Ø"/>
            </a:pPr>
            <a:r>
              <a:rPr lang="en-US" sz="2800" b="1" dirty="0">
                <a:solidFill>
                  <a:srgbClr val="A50021"/>
                </a:solidFill>
                <a:latin typeface="Arial" panose="020B0604020202020204" pitchFamily="34" charset="0"/>
                <a:cs typeface="Arial" panose="020B0604020202020204" pitchFamily="34" charset="0"/>
              </a:rPr>
              <a:t>Effects:</a:t>
            </a:r>
            <a:r>
              <a:rPr lang="en-US" sz="2800" dirty="0">
                <a:latin typeface="Arial" panose="020B0604020202020204" pitchFamily="34" charset="0"/>
                <a:cs typeface="Arial" panose="020B0604020202020204" pitchFamily="34" charset="0"/>
              </a:rPr>
              <a:t>  </a:t>
            </a:r>
          </a:p>
          <a:p>
            <a:pPr lvl="1">
              <a:lnSpc>
                <a:spcPct val="90000"/>
              </a:lnSpc>
              <a:buFont typeface="Wingdings" pitchFamily="2" charset="2"/>
              <a:buChar char="Ø"/>
            </a:pPr>
            <a:r>
              <a:rPr lang="en-US" sz="2400" dirty="0">
                <a:latin typeface="Arial" panose="020B0604020202020204" pitchFamily="34" charset="0"/>
                <a:cs typeface="Arial" panose="020B0604020202020204" pitchFamily="34" charset="0"/>
              </a:rPr>
              <a:t>Global warming </a:t>
            </a:r>
          </a:p>
          <a:p>
            <a:pPr lvl="1">
              <a:lnSpc>
                <a:spcPct val="90000"/>
              </a:lnSpc>
              <a:buFont typeface="Wingdings" pitchFamily="2" charset="2"/>
              <a:buChar char="Ø"/>
            </a:pPr>
            <a:r>
              <a:rPr lang="en-US" sz="2400" dirty="0">
                <a:latin typeface="Arial" panose="020B0604020202020204" pitchFamily="34" charset="0"/>
                <a:cs typeface="Arial" panose="020B0604020202020204" pitchFamily="34" charset="0"/>
              </a:rPr>
              <a:t>Melt polar ice caps </a:t>
            </a:r>
            <a:r>
              <a:rPr lang="en-US" sz="2400" dirty="0">
                <a:latin typeface="Arial" panose="020B0604020202020204" pitchFamily="34" charset="0"/>
                <a:cs typeface="Arial" panose="020B0604020202020204" pitchFamily="34" charset="0"/>
                <a:sym typeface="Wingdings" pitchFamily="2" charset="2"/>
              </a:rPr>
              <a:t>  flooding at sea level</a:t>
            </a:r>
          </a:p>
          <a:p>
            <a:pPr lvl="1">
              <a:lnSpc>
                <a:spcPct val="90000"/>
              </a:lnSpc>
              <a:buFont typeface="Wingdings" pitchFamily="2" charset="2"/>
              <a:buChar char="Ø"/>
            </a:pPr>
            <a:r>
              <a:rPr lang="en-US" sz="2400" dirty="0">
                <a:latin typeface="Arial" panose="020B0604020202020204" pitchFamily="34" charset="0"/>
                <a:cs typeface="Arial" panose="020B0604020202020204" pitchFamily="34" charset="0"/>
              </a:rPr>
              <a:t>Warming oceans </a:t>
            </a:r>
            <a:r>
              <a:rPr lang="en-US" sz="2400" dirty="0">
                <a:latin typeface="Arial" panose="020B0604020202020204" pitchFamily="34" charset="0"/>
                <a:cs typeface="Arial" panose="020B0604020202020204" pitchFamily="34" charset="0"/>
                <a:sym typeface="Wingdings" pitchFamily="2" charset="2"/>
              </a:rPr>
              <a:t>  more powerful storms</a:t>
            </a:r>
            <a:endParaRPr lang="en-US" sz="2400" dirty="0">
              <a:latin typeface="Arial" panose="020B0604020202020204" pitchFamily="34" charset="0"/>
              <a:cs typeface="Arial" panose="020B0604020202020204" pitchFamily="34" charset="0"/>
            </a:endParaRPr>
          </a:p>
          <a:p>
            <a:pPr lvl="1">
              <a:lnSpc>
                <a:spcPct val="90000"/>
              </a:lnSpc>
              <a:buFontTx/>
              <a:buNone/>
            </a:pPr>
            <a:endParaRPr lang="en-US" sz="2400" dirty="0">
              <a:latin typeface="Arial" panose="020B0604020202020204" pitchFamily="34" charset="0"/>
              <a:cs typeface="Arial" panose="020B0604020202020204" pitchFamily="34" charset="0"/>
            </a:endParaRPr>
          </a:p>
        </p:txBody>
      </p:sp>
      <p:pic>
        <p:nvPicPr>
          <p:cNvPr id="41987" name="Picture 3" descr="hurr_frances_0903_1245z.jpg"/>
          <p:cNvPicPr>
            <a:picLocks noChangeAspect="1" noChangeArrowheads="1"/>
          </p:cNvPicPr>
          <p:nvPr/>
        </p:nvPicPr>
        <p:blipFill>
          <a:blip r:embed="rId4"/>
          <a:srcRect/>
          <a:stretch>
            <a:fillRect/>
          </a:stretch>
        </p:blipFill>
        <p:spPr bwMode="auto">
          <a:xfrm>
            <a:off x="4090988" y="4462463"/>
            <a:ext cx="1524000" cy="1190625"/>
          </a:xfrm>
          <a:prstGeom prst="rect">
            <a:avLst/>
          </a:prstGeom>
          <a:noFill/>
        </p:spPr>
      </p:pic>
      <p:pic>
        <p:nvPicPr>
          <p:cNvPr id="41988" name="Picture 4" descr="hurricane-katrina_damage.jpg"/>
          <p:cNvPicPr>
            <a:picLocks noChangeAspect="1" noChangeArrowheads="1"/>
          </p:cNvPicPr>
          <p:nvPr/>
        </p:nvPicPr>
        <p:blipFill>
          <a:blip r:embed="rId5"/>
          <a:srcRect/>
          <a:stretch>
            <a:fillRect/>
          </a:stretch>
        </p:blipFill>
        <p:spPr bwMode="auto">
          <a:xfrm>
            <a:off x="4075113" y="4454525"/>
            <a:ext cx="1508125" cy="1171575"/>
          </a:xfrm>
          <a:prstGeom prst="rect">
            <a:avLst/>
          </a:prstGeom>
          <a:noFill/>
        </p:spPr>
      </p:pic>
      <p:sp>
        <p:nvSpPr>
          <p:cNvPr id="41992" name="Rectangle 8"/>
          <p:cNvSpPr>
            <a:spLocks noChangeAspect="1" noChangeArrowheads="1"/>
          </p:cNvSpPr>
          <p:nvPr/>
        </p:nvSpPr>
        <p:spPr bwMode="auto">
          <a:xfrm>
            <a:off x="6764338" y="185738"/>
            <a:ext cx="2073275" cy="1341437"/>
          </a:xfrm>
          <a:prstGeom prst="rect">
            <a:avLst/>
          </a:prstGeom>
          <a:solidFill>
            <a:srgbClr val="FFFF99">
              <a:alpha val="42999"/>
            </a:srgbClr>
          </a:solidFill>
          <a:ln w="9525">
            <a:solidFill>
              <a:srgbClr val="808080"/>
            </a:solidFill>
            <a:miter lim="800000"/>
            <a:headEnd/>
            <a:tailEnd/>
          </a:ln>
          <a:effectLst/>
        </p:spPr>
        <p:txBody>
          <a:bodyPr wrap="none" anchor="ctr"/>
          <a:lstStyle/>
          <a:p>
            <a:endParaRPr lang="en-US" dirty="0"/>
          </a:p>
        </p:txBody>
      </p:sp>
      <p:sp>
        <p:nvSpPr>
          <p:cNvPr id="41993" name="Freeform 9"/>
          <p:cNvSpPr>
            <a:spLocks noChangeAspect="1"/>
          </p:cNvSpPr>
          <p:nvPr/>
        </p:nvSpPr>
        <p:spPr bwMode="auto">
          <a:xfrm>
            <a:off x="6764338" y="430213"/>
            <a:ext cx="2073275" cy="674687"/>
          </a:xfrm>
          <a:custGeom>
            <a:avLst/>
            <a:gdLst/>
            <a:ahLst/>
            <a:cxnLst>
              <a:cxn ang="0">
                <a:pos x="0" y="1056"/>
              </a:cxn>
              <a:cxn ang="0">
                <a:pos x="2016" y="1056"/>
              </a:cxn>
              <a:cxn ang="0">
                <a:pos x="2208" y="1056"/>
              </a:cxn>
              <a:cxn ang="0">
                <a:pos x="2352" y="1056"/>
              </a:cxn>
              <a:cxn ang="0">
                <a:pos x="2544" y="1008"/>
              </a:cxn>
              <a:cxn ang="0">
                <a:pos x="2688" y="960"/>
              </a:cxn>
              <a:cxn ang="0">
                <a:pos x="2853" y="864"/>
              </a:cxn>
              <a:cxn ang="0">
                <a:pos x="2976" y="768"/>
              </a:cxn>
              <a:cxn ang="0">
                <a:pos x="3069" y="585"/>
              </a:cxn>
              <a:cxn ang="0">
                <a:pos x="3159" y="360"/>
              </a:cxn>
              <a:cxn ang="0">
                <a:pos x="3213" y="180"/>
              </a:cxn>
              <a:cxn ang="0">
                <a:pos x="3264" y="0"/>
              </a:cxn>
            </a:cxnLst>
            <a:rect l="0" t="0" r="r" b="b"/>
            <a:pathLst>
              <a:path w="3264" h="1064">
                <a:moveTo>
                  <a:pt x="0" y="1056"/>
                </a:moveTo>
                <a:cubicBezTo>
                  <a:pt x="824" y="1056"/>
                  <a:pt x="1648" y="1056"/>
                  <a:pt x="2016" y="1056"/>
                </a:cubicBezTo>
                <a:cubicBezTo>
                  <a:pt x="2384" y="1056"/>
                  <a:pt x="2152" y="1056"/>
                  <a:pt x="2208" y="1056"/>
                </a:cubicBezTo>
                <a:cubicBezTo>
                  <a:pt x="2264" y="1056"/>
                  <a:pt x="2296" y="1064"/>
                  <a:pt x="2352" y="1056"/>
                </a:cubicBezTo>
                <a:cubicBezTo>
                  <a:pt x="2408" y="1048"/>
                  <a:pt x="2488" y="1024"/>
                  <a:pt x="2544" y="1008"/>
                </a:cubicBezTo>
                <a:cubicBezTo>
                  <a:pt x="2600" y="992"/>
                  <a:pt x="2637" y="984"/>
                  <a:pt x="2688" y="960"/>
                </a:cubicBezTo>
                <a:cubicBezTo>
                  <a:pt x="2739" y="936"/>
                  <a:pt x="2805" y="896"/>
                  <a:pt x="2853" y="864"/>
                </a:cubicBezTo>
                <a:cubicBezTo>
                  <a:pt x="2901" y="832"/>
                  <a:pt x="2940" y="814"/>
                  <a:pt x="2976" y="768"/>
                </a:cubicBezTo>
                <a:cubicBezTo>
                  <a:pt x="3012" y="722"/>
                  <a:pt x="3039" y="653"/>
                  <a:pt x="3069" y="585"/>
                </a:cubicBezTo>
                <a:cubicBezTo>
                  <a:pt x="3099" y="517"/>
                  <a:pt x="3135" y="427"/>
                  <a:pt x="3159" y="360"/>
                </a:cubicBezTo>
                <a:cubicBezTo>
                  <a:pt x="3183" y="293"/>
                  <a:pt x="3196" y="240"/>
                  <a:pt x="3213" y="180"/>
                </a:cubicBezTo>
                <a:cubicBezTo>
                  <a:pt x="3230" y="120"/>
                  <a:pt x="3254" y="37"/>
                  <a:pt x="3264" y="0"/>
                </a:cubicBezTo>
              </a:path>
            </a:pathLst>
          </a:custGeom>
          <a:noFill/>
          <a:ln w="28575">
            <a:solidFill>
              <a:srgbClr val="008000"/>
            </a:solidFill>
            <a:round/>
            <a:headEnd/>
            <a:tailEnd/>
          </a:ln>
          <a:effectLst/>
        </p:spPr>
        <p:txBody>
          <a:bodyPr/>
          <a:lstStyle/>
          <a:p>
            <a:endParaRPr lang="en-US" dirty="0"/>
          </a:p>
        </p:txBody>
      </p:sp>
      <p:sp>
        <p:nvSpPr>
          <p:cNvPr id="41994" name="Text Box 10"/>
          <p:cNvSpPr txBox="1">
            <a:spLocks noChangeAspect="1" noChangeArrowheads="1"/>
          </p:cNvSpPr>
          <p:nvPr/>
        </p:nvSpPr>
        <p:spPr bwMode="auto">
          <a:xfrm>
            <a:off x="6421438" y="76200"/>
            <a:ext cx="393700" cy="244475"/>
          </a:xfrm>
          <a:prstGeom prst="rect">
            <a:avLst/>
          </a:prstGeom>
          <a:noFill/>
          <a:ln w="9525">
            <a:noFill/>
            <a:miter lim="800000"/>
            <a:headEnd/>
            <a:tailEnd/>
          </a:ln>
          <a:effectLst/>
        </p:spPr>
        <p:txBody>
          <a:bodyPr wrap="none">
            <a:spAutoFit/>
          </a:bodyPr>
          <a:lstStyle/>
          <a:p>
            <a:r>
              <a:rPr lang="en-US" sz="1000" dirty="0"/>
              <a:t>350</a:t>
            </a:r>
          </a:p>
        </p:txBody>
      </p:sp>
      <p:sp>
        <p:nvSpPr>
          <p:cNvPr id="41995" name="Text Box 11"/>
          <p:cNvSpPr txBox="1">
            <a:spLocks noChangeAspect="1" noChangeArrowheads="1"/>
          </p:cNvSpPr>
          <p:nvPr/>
        </p:nvSpPr>
        <p:spPr bwMode="auto">
          <a:xfrm>
            <a:off x="6427788" y="762000"/>
            <a:ext cx="393700" cy="244475"/>
          </a:xfrm>
          <a:prstGeom prst="rect">
            <a:avLst/>
          </a:prstGeom>
          <a:noFill/>
          <a:ln w="9525">
            <a:noFill/>
            <a:miter lim="800000"/>
            <a:headEnd/>
            <a:tailEnd/>
          </a:ln>
          <a:effectLst/>
        </p:spPr>
        <p:txBody>
          <a:bodyPr wrap="none">
            <a:spAutoFit/>
          </a:bodyPr>
          <a:lstStyle/>
          <a:p>
            <a:r>
              <a:rPr lang="en-US" sz="1000" dirty="0"/>
              <a:t>300</a:t>
            </a:r>
          </a:p>
        </p:txBody>
      </p:sp>
      <p:sp>
        <p:nvSpPr>
          <p:cNvPr id="41996" name="Text Box 12"/>
          <p:cNvSpPr txBox="1">
            <a:spLocks noChangeAspect="1" noChangeArrowheads="1"/>
          </p:cNvSpPr>
          <p:nvPr/>
        </p:nvSpPr>
        <p:spPr bwMode="auto">
          <a:xfrm>
            <a:off x="6427788" y="1371600"/>
            <a:ext cx="393700" cy="244475"/>
          </a:xfrm>
          <a:prstGeom prst="rect">
            <a:avLst/>
          </a:prstGeom>
          <a:noFill/>
          <a:ln w="9525">
            <a:noFill/>
            <a:miter lim="800000"/>
            <a:headEnd/>
            <a:tailEnd/>
          </a:ln>
          <a:effectLst/>
        </p:spPr>
        <p:txBody>
          <a:bodyPr wrap="none">
            <a:spAutoFit/>
          </a:bodyPr>
          <a:lstStyle/>
          <a:p>
            <a:r>
              <a:rPr lang="en-US" sz="1000" dirty="0"/>
              <a:t>250</a:t>
            </a:r>
          </a:p>
        </p:txBody>
      </p:sp>
      <p:sp>
        <p:nvSpPr>
          <p:cNvPr id="41997" name="Text Box 13"/>
          <p:cNvSpPr txBox="1">
            <a:spLocks noChangeAspect="1" noChangeArrowheads="1"/>
          </p:cNvSpPr>
          <p:nvPr/>
        </p:nvSpPr>
        <p:spPr bwMode="auto">
          <a:xfrm>
            <a:off x="6553200" y="1524000"/>
            <a:ext cx="463550" cy="244475"/>
          </a:xfrm>
          <a:prstGeom prst="rect">
            <a:avLst/>
          </a:prstGeom>
          <a:noFill/>
          <a:ln w="9525">
            <a:noFill/>
            <a:miter lim="800000"/>
            <a:headEnd/>
            <a:tailEnd/>
          </a:ln>
          <a:effectLst/>
        </p:spPr>
        <p:txBody>
          <a:bodyPr wrap="none">
            <a:spAutoFit/>
          </a:bodyPr>
          <a:lstStyle/>
          <a:p>
            <a:r>
              <a:rPr lang="en-US" sz="1000" dirty="0"/>
              <a:t>1000</a:t>
            </a:r>
          </a:p>
        </p:txBody>
      </p:sp>
      <p:sp>
        <p:nvSpPr>
          <p:cNvPr id="41998" name="Text Box 14"/>
          <p:cNvSpPr txBox="1">
            <a:spLocks noChangeAspect="1" noChangeArrowheads="1"/>
          </p:cNvSpPr>
          <p:nvPr/>
        </p:nvSpPr>
        <p:spPr bwMode="auto">
          <a:xfrm>
            <a:off x="7621588" y="1524000"/>
            <a:ext cx="463550" cy="244475"/>
          </a:xfrm>
          <a:prstGeom prst="rect">
            <a:avLst/>
          </a:prstGeom>
          <a:noFill/>
          <a:ln w="9525">
            <a:noFill/>
            <a:miter lim="800000"/>
            <a:headEnd/>
            <a:tailEnd/>
          </a:ln>
          <a:effectLst/>
        </p:spPr>
        <p:txBody>
          <a:bodyPr wrap="none">
            <a:spAutoFit/>
          </a:bodyPr>
          <a:lstStyle/>
          <a:p>
            <a:r>
              <a:rPr lang="en-US" sz="1000" dirty="0"/>
              <a:t>1500</a:t>
            </a:r>
          </a:p>
        </p:txBody>
      </p:sp>
      <p:sp>
        <p:nvSpPr>
          <p:cNvPr id="41999" name="Text Box 15"/>
          <p:cNvSpPr txBox="1">
            <a:spLocks noChangeAspect="1" noChangeArrowheads="1"/>
          </p:cNvSpPr>
          <p:nvPr/>
        </p:nvSpPr>
        <p:spPr bwMode="auto">
          <a:xfrm>
            <a:off x="8623300" y="1524000"/>
            <a:ext cx="463550" cy="244475"/>
          </a:xfrm>
          <a:prstGeom prst="rect">
            <a:avLst/>
          </a:prstGeom>
          <a:noFill/>
          <a:ln w="9525">
            <a:noFill/>
            <a:miter lim="800000"/>
            <a:headEnd/>
            <a:tailEnd/>
          </a:ln>
          <a:effectLst/>
        </p:spPr>
        <p:txBody>
          <a:bodyPr wrap="none">
            <a:spAutoFit/>
          </a:bodyPr>
          <a:lstStyle/>
          <a:p>
            <a:r>
              <a:rPr lang="en-US" sz="1000" dirty="0"/>
              <a:t>2000</a:t>
            </a:r>
          </a:p>
        </p:txBody>
      </p:sp>
      <p:sp>
        <p:nvSpPr>
          <p:cNvPr id="42000" name="Text Box 16"/>
          <p:cNvSpPr txBox="1">
            <a:spLocks noChangeAspect="1" noChangeArrowheads="1"/>
          </p:cNvSpPr>
          <p:nvPr/>
        </p:nvSpPr>
        <p:spPr bwMode="auto">
          <a:xfrm>
            <a:off x="7616825" y="1676400"/>
            <a:ext cx="450850" cy="244475"/>
          </a:xfrm>
          <a:prstGeom prst="rect">
            <a:avLst/>
          </a:prstGeom>
          <a:noFill/>
          <a:ln w="9525">
            <a:noFill/>
            <a:miter lim="800000"/>
            <a:headEnd/>
            <a:tailEnd/>
          </a:ln>
          <a:effectLst/>
        </p:spPr>
        <p:txBody>
          <a:bodyPr wrap="none">
            <a:spAutoFit/>
          </a:bodyPr>
          <a:lstStyle/>
          <a:p>
            <a:r>
              <a:rPr lang="en-US" sz="1000" dirty="0"/>
              <a:t>Year</a:t>
            </a:r>
          </a:p>
        </p:txBody>
      </p:sp>
      <p:sp>
        <p:nvSpPr>
          <p:cNvPr id="42001" name="Text Box 17"/>
          <p:cNvSpPr txBox="1">
            <a:spLocks noChangeAspect="1" noChangeArrowheads="1"/>
          </p:cNvSpPr>
          <p:nvPr/>
        </p:nvSpPr>
        <p:spPr bwMode="auto">
          <a:xfrm rot="-5400000">
            <a:off x="5822994" y="710377"/>
            <a:ext cx="942887" cy="400110"/>
          </a:xfrm>
          <a:prstGeom prst="rect">
            <a:avLst/>
          </a:prstGeom>
          <a:noFill/>
          <a:ln w="9525">
            <a:noFill/>
            <a:miter lim="800000"/>
            <a:headEnd/>
            <a:tailEnd/>
          </a:ln>
          <a:effectLst/>
        </p:spPr>
        <p:txBody>
          <a:bodyPr wrap="none">
            <a:spAutoFit/>
          </a:bodyPr>
          <a:lstStyle/>
          <a:p>
            <a:r>
              <a:rPr lang="en-US" sz="1000" dirty="0"/>
              <a:t>Atmospheric </a:t>
            </a:r>
          </a:p>
          <a:p>
            <a:r>
              <a:rPr lang="en-US" sz="1000" dirty="0"/>
              <a:t>CO</a:t>
            </a:r>
            <a:r>
              <a:rPr lang="en-US" sz="1000" baseline="-25000" dirty="0"/>
              <a:t>2</a:t>
            </a:r>
            <a:r>
              <a:rPr lang="en-US" sz="1000" dirty="0"/>
              <a:t> (ppm)</a:t>
            </a:r>
          </a:p>
        </p:txBody>
      </p:sp>
      <p:sp>
        <p:nvSpPr>
          <p:cNvPr id="42002" name="Line 18"/>
          <p:cNvSpPr>
            <a:spLocks noChangeAspect="1" noChangeShapeType="1"/>
          </p:cNvSpPr>
          <p:nvPr/>
        </p:nvSpPr>
        <p:spPr bwMode="auto">
          <a:xfrm>
            <a:off x="6764338" y="857250"/>
            <a:ext cx="2073275" cy="0"/>
          </a:xfrm>
          <a:prstGeom prst="line">
            <a:avLst/>
          </a:prstGeom>
          <a:noFill/>
          <a:ln w="9525">
            <a:solidFill>
              <a:srgbClr val="C0C0C0"/>
            </a:solidFill>
            <a:round/>
            <a:headEnd/>
            <a:tailEnd/>
          </a:ln>
          <a:effectLst/>
        </p:spPr>
        <p:txBody>
          <a:bodyPr/>
          <a:lstStyle/>
          <a:p>
            <a:endParaRPr lang="en-US" dirty="0"/>
          </a:p>
        </p:txBody>
      </p:sp>
      <p:sp>
        <p:nvSpPr>
          <p:cNvPr id="42003" name="Line 19"/>
          <p:cNvSpPr>
            <a:spLocks noChangeAspect="1" noChangeShapeType="1"/>
          </p:cNvSpPr>
          <p:nvPr/>
        </p:nvSpPr>
        <p:spPr bwMode="auto">
          <a:xfrm flipV="1">
            <a:off x="6977063" y="185738"/>
            <a:ext cx="0" cy="1341437"/>
          </a:xfrm>
          <a:prstGeom prst="line">
            <a:avLst/>
          </a:prstGeom>
          <a:noFill/>
          <a:ln w="9525">
            <a:solidFill>
              <a:srgbClr val="C0C0C0"/>
            </a:solidFill>
            <a:round/>
            <a:headEnd/>
            <a:tailEnd/>
          </a:ln>
          <a:effectLst/>
        </p:spPr>
        <p:txBody>
          <a:bodyPr/>
          <a:lstStyle/>
          <a:p>
            <a:endParaRPr lang="en-US" dirty="0"/>
          </a:p>
        </p:txBody>
      </p:sp>
      <p:sp>
        <p:nvSpPr>
          <p:cNvPr id="42004" name="Line 20"/>
          <p:cNvSpPr>
            <a:spLocks noChangeAspect="1" noChangeShapeType="1"/>
          </p:cNvSpPr>
          <p:nvPr/>
        </p:nvSpPr>
        <p:spPr bwMode="auto">
          <a:xfrm flipV="1">
            <a:off x="7189788" y="185738"/>
            <a:ext cx="0" cy="1341437"/>
          </a:xfrm>
          <a:prstGeom prst="line">
            <a:avLst/>
          </a:prstGeom>
          <a:noFill/>
          <a:ln w="9525">
            <a:solidFill>
              <a:srgbClr val="C0C0C0"/>
            </a:solidFill>
            <a:round/>
            <a:headEnd/>
            <a:tailEnd/>
          </a:ln>
          <a:effectLst/>
        </p:spPr>
        <p:txBody>
          <a:bodyPr/>
          <a:lstStyle/>
          <a:p>
            <a:endParaRPr lang="en-US" dirty="0"/>
          </a:p>
        </p:txBody>
      </p:sp>
      <p:sp>
        <p:nvSpPr>
          <p:cNvPr id="42005" name="Line 21"/>
          <p:cNvSpPr>
            <a:spLocks noChangeAspect="1" noChangeShapeType="1"/>
          </p:cNvSpPr>
          <p:nvPr/>
        </p:nvSpPr>
        <p:spPr bwMode="auto">
          <a:xfrm flipV="1">
            <a:off x="7404100" y="185738"/>
            <a:ext cx="0" cy="1341437"/>
          </a:xfrm>
          <a:prstGeom prst="line">
            <a:avLst/>
          </a:prstGeom>
          <a:noFill/>
          <a:ln w="9525">
            <a:solidFill>
              <a:srgbClr val="C0C0C0"/>
            </a:solidFill>
            <a:round/>
            <a:headEnd/>
            <a:tailEnd/>
          </a:ln>
          <a:effectLst/>
        </p:spPr>
        <p:txBody>
          <a:bodyPr/>
          <a:lstStyle/>
          <a:p>
            <a:endParaRPr lang="en-US" dirty="0"/>
          </a:p>
        </p:txBody>
      </p:sp>
      <p:sp>
        <p:nvSpPr>
          <p:cNvPr id="42006" name="Line 22"/>
          <p:cNvSpPr>
            <a:spLocks noChangeAspect="1" noChangeShapeType="1"/>
          </p:cNvSpPr>
          <p:nvPr/>
        </p:nvSpPr>
        <p:spPr bwMode="auto">
          <a:xfrm flipV="1">
            <a:off x="7616825" y="185738"/>
            <a:ext cx="0" cy="1341437"/>
          </a:xfrm>
          <a:prstGeom prst="line">
            <a:avLst/>
          </a:prstGeom>
          <a:noFill/>
          <a:ln w="9525">
            <a:solidFill>
              <a:srgbClr val="C0C0C0"/>
            </a:solidFill>
            <a:round/>
            <a:headEnd/>
            <a:tailEnd/>
          </a:ln>
          <a:effectLst/>
        </p:spPr>
        <p:txBody>
          <a:bodyPr/>
          <a:lstStyle/>
          <a:p>
            <a:endParaRPr lang="en-US" dirty="0"/>
          </a:p>
        </p:txBody>
      </p:sp>
      <p:sp>
        <p:nvSpPr>
          <p:cNvPr id="42007" name="Line 23"/>
          <p:cNvSpPr>
            <a:spLocks noChangeAspect="1" noChangeShapeType="1"/>
          </p:cNvSpPr>
          <p:nvPr/>
        </p:nvSpPr>
        <p:spPr bwMode="auto">
          <a:xfrm flipV="1">
            <a:off x="7831138" y="185738"/>
            <a:ext cx="0" cy="1341437"/>
          </a:xfrm>
          <a:prstGeom prst="line">
            <a:avLst/>
          </a:prstGeom>
          <a:noFill/>
          <a:ln w="9525">
            <a:solidFill>
              <a:srgbClr val="C0C0C0"/>
            </a:solidFill>
            <a:round/>
            <a:headEnd/>
            <a:tailEnd/>
          </a:ln>
          <a:effectLst/>
        </p:spPr>
        <p:txBody>
          <a:bodyPr/>
          <a:lstStyle/>
          <a:p>
            <a:endParaRPr lang="en-US" dirty="0"/>
          </a:p>
        </p:txBody>
      </p:sp>
      <p:sp>
        <p:nvSpPr>
          <p:cNvPr id="42008" name="Line 24"/>
          <p:cNvSpPr>
            <a:spLocks noChangeAspect="1" noChangeShapeType="1"/>
          </p:cNvSpPr>
          <p:nvPr/>
        </p:nvSpPr>
        <p:spPr bwMode="auto">
          <a:xfrm flipV="1">
            <a:off x="8043863" y="185738"/>
            <a:ext cx="0" cy="1341437"/>
          </a:xfrm>
          <a:prstGeom prst="line">
            <a:avLst/>
          </a:prstGeom>
          <a:noFill/>
          <a:ln w="9525">
            <a:solidFill>
              <a:srgbClr val="C0C0C0"/>
            </a:solidFill>
            <a:round/>
            <a:headEnd/>
            <a:tailEnd/>
          </a:ln>
          <a:effectLst/>
        </p:spPr>
        <p:txBody>
          <a:bodyPr/>
          <a:lstStyle/>
          <a:p>
            <a:endParaRPr lang="en-US" dirty="0"/>
          </a:p>
        </p:txBody>
      </p:sp>
      <p:sp>
        <p:nvSpPr>
          <p:cNvPr id="42009" name="Line 25"/>
          <p:cNvSpPr>
            <a:spLocks noChangeAspect="1" noChangeShapeType="1"/>
          </p:cNvSpPr>
          <p:nvPr/>
        </p:nvSpPr>
        <p:spPr bwMode="auto">
          <a:xfrm flipV="1">
            <a:off x="8258175" y="185738"/>
            <a:ext cx="0" cy="1341437"/>
          </a:xfrm>
          <a:prstGeom prst="line">
            <a:avLst/>
          </a:prstGeom>
          <a:noFill/>
          <a:ln w="9525">
            <a:solidFill>
              <a:srgbClr val="C0C0C0"/>
            </a:solidFill>
            <a:round/>
            <a:headEnd/>
            <a:tailEnd/>
          </a:ln>
          <a:effectLst/>
        </p:spPr>
        <p:txBody>
          <a:bodyPr/>
          <a:lstStyle/>
          <a:p>
            <a:endParaRPr lang="en-US" dirty="0"/>
          </a:p>
        </p:txBody>
      </p:sp>
      <p:sp>
        <p:nvSpPr>
          <p:cNvPr id="42010" name="Line 26"/>
          <p:cNvSpPr>
            <a:spLocks noChangeAspect="1" noChangeShapeType="1"/>
          </p:cNvSpPr>
          <p:nvPr/>
        </p:nvSpPr>
        <p:spPr bwMode="auto">
          <a:xfrm flipV="1">
            <a:off x="8470900" y="185738"/>
            <a:ext cx="0" cy="1341437"/>
          </a:xfrm>
          <a:prstGeom prst="line">
            <a:avLst/>
          </a:prstGeom>
          <a:noFill/>
          <a:ln w="9525">
            <a:solidFill>
              <a:srgbClr val="C0C0C0"/>
            </a:solidFill>
            <a:round/>
            <a:headEnd/>
            <a:tailEnd/>
          </a:ln>
          <a:effectLst/>
        </p:spPr>
        <p:txBody>
          <a:bodyPr/>
          <a:lstStyle/>
          <a:p>
            <a:endParaRPr lang="en-US" dirty="0"/>
          </a:p>
        </p:txBody>
      </p:sp>
      <p:sp>
        <p:nvSpPr>
          <p:cNvPr id="42011" name="Line 27"/>
          <p:cNvSpPr>
            <a:spLocks noChangeAspect="1" noChangeShapeType="1"/>
          </p:cNvSpPr>
          <p:nvPr/>
        </p:nvSpPr>
        <p:spPr bwMode="auto">
          <a:xfrm flipV="1">
            <a:off x="8685213" y="185738"/>
            <a:ext cx="0" cy="1341437"/>
          </a:xfrm>
          <a:prstGeom prst="line">
            <a:avLst/>
          </a:prstGeom>
          <a:noFill/>
          <a:ln w="9525">
            <a:solidFill>
              <a:srgbClr val="C0C0C0"/>
            </a:solidFill>
            <a:round/>
            <a:headEnd/>
            <a:tailEnd/>
          </a:ln>
          <a:effectLst/>
        </p:spPr>
        <p:txBody>
          <a:bodyPr/>
          <a:lstStyle/>
          <a:p>
            <a:endParaRPr lang="en-US" dirty="0"/>
          </a:p>
        </p:txBody>
      </p:sp>
      <p:pic>
        <p:nvPicPr>
          <p:cNvPr id="42012" name="Picture 28" descr="meltingglaciers-786461"/>
          <p:cNvPicPr>
            <a:picLocks noChangeAspect="1" noChangeArrowheads="1"/>
          </p:cNvPicPr>
          <p:nvPr/>
        </p:nvPicPr>
        <p:blipFill>
          <a:blip r:embed="rId6"/>
          <a:srcRect/>
          <a:stretch>
            <a:fillRect/>
          </a:stretch>
        </p:blipFill>
        <p:spPr bwMode="auto">
          <a:xfrm>
            <a:off x="5859463" y="4640263"/>
            <a:ext cx="1789112" cy="977900"/>
          </a:xfrm>
          <a:prstGeom prst="rect">
            <a:avLst/>
          </a:prstGeom>
          <a:noFill/>
        </p:spPr>
      </p:pic>
      <p:pic>
        <p:nvPicPr>
          <p:cNvPr id="42013" name="Picture 29" descr="hurricane_katrina_response3.jpg"/>
          <p:cNvPicPr>
            <a:picLocks noChangeAspect="1" noChangeArrowheads="1"/>
          </p:cNvPicPr>
          <p:nvPr/>
        </p:nvPicPr>
        <p:blipFill>
          <a:blip r:embed="rId7" cstate="print"/>
          <a:srcRect/>
          <a:stretch>
            <a:fillRect/>
          </a:stretch>
        </p:blipFill>
        <p:spPr bwMode="auto">
          <a:xfrm>
            <a:off x="5846763" y="4419600"/>
            <a:ext cx="1854200" cy="1236663"/>
          </a:xfrm>
          <a:prstGeom prst="rect">
            <a:avLst/>
          </a:prstGeom>
          <a:noFill/>
        </p:spPr>
      </p:pic>
    </p:spTree>
    <p:custDataLst>
      <p:tags r:id="rId1"/>
    </p:custDataLst>
    <p:extLst>
      <p:ext uri="{BB962C8B-B14F-4D97-AF65-F5344CB8AC3E}">
        <p14:creationId xmlns:p14="http://schemas.microsoft.com/office/powerpoint/2010/main" val="218955481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685800"/>
            <a:ext cx="8839200" cy="1323439"/>
          </a:xfrm>
          <a:prstGeom prst="rect">
            <a:avLst/>
          </a:prstGeom>
          <a:noFill/>
        </p:spPr>
        <p:txBody>
          <a:bodyPr wrap="square" lIns="91440" tIns="45720" rIns="91440" bIns="45720">
            <a:spAutoFit/>
          </a:bodyPr>
          <a:lstStyle/>
          <a:p>
            <a:pPr algn="ctr"/>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rial" panose="020B0604020202020204" pitchFamily="34" charset="0"/>
                <a:cs typeface="Arial" panose="020B0604020202020204" pitchFamily="34" charset="0"/>
              </a:rPr>
              <a:t>Introduction to the Structure and Composition of Earths Atmosphere</a:t>
            </a:r>
          </a:p>
        </p:txBody>
      </p:sp>
      <p:pic>
        <p:nvPicPr>
          <p:cNvPr id="9" name="Picture 8" descr="earth-day-main-image.jpg"/>
          <p:cNvPicPr>
            <a:picLocks noChangeAspect="1"/>
          </p:cNvPicPr>
          <p:nvPr/>
        </p:nvPicPr>
        <p:blipFill>
          <a:blip r:embed="rId2" cstate="print"/>
          <a:stretch>
            <a:fillRect/>
          </a:stretch>
        </p:blipFill>
        <p:spPr>
          <a:xfrm>
            <a:off x="457200" y="2590800"/>
            <a:ext cx="2514600" cy="3554070"/>
          </a:xfrm>
          <a:prstGeom prst="rect">
            <a:avLst/>
          </a:prstGeom>
        </p:spPr>
      </p:pic>
      <p:pic>
        <p:nvPicPr>
          <p:cNvPr id="10" name="Picture 9" descr="earth_galileo_s_america_sm.jpg"/>
          <p:cNvPicPr>
            <a:picLocks noChangeAspect="1"/>
          </p:cNvPicPr>
          <p:nvPr/>
        </p:nvPicPr>
        <p:blipFill>
          <a:blip r:embed="rId3" cstate="print"/>
          <a:stretch>
            <a:fillRect/>
          </a:stretch>
        </p:blipFill>
        <p:spPr>
          <a:xfrm>
            <a:off x="5486400" y="2590800"/>
            <a:ext cx="3048000" cy="3048000"/>
          </a:xfrm>
          <a:prstGeom prst="rect">
            <a:avLst/>
          </a:prstGeom>
        </p:spPr>
      </p:pic>
    </p:spTree>
    <p:extLst>
      <p:ext uri="{BB962C8B-B14F-4D97-AF65-F5344CB8AC3E}">
        <p14:creationId xmlns:p14="http://schemas.microsoft.com/office/powerpoint/2010/main" val="4186282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733800"/>
            <a:ext cx="7874876" cy="954107"/>
          </a:xfrm>
          <a:prstGeom prst="rect">
            <a:avLst/>
          </a:prstGeom>
        </p:spPr>
        <p:txBody>
          <a:bodyPr wrap="square">
            <a:spAutoFit/>
          </a:bodyPr>
          <a:lstStyle/>
          <a:p>
            <a:r>
              <a:rPr lang="en-US" sz="2800" b="1" dirty="0">
                <a:solidFill>
                  <a:schemeClr val="accent2"/>
                </a:solidFill>
                <a:latin typeface="Arial" panose="020B0604020202020204" pitchFamily="34" charset="0"/>
                <a:cs typeface="Arial" panose="020B0604020202020204" pitchFamily="34" charset="0"/>
              </a:rPr>
              <a:t>deaths in the world due </a:t>
            </a:r>
            <a:r>
              <a:rPr lang="en-US" sz="2800" b="1" dirty="0" smtClean="0">
                <a:solidFill>
                  <a:schemeClr val="accent2"/>
                </a:solidFill>
                <a:latin typeface="Arial" panose="020B0604020202020204" pitchFamily="34" charset="0"/>
                <a:cs typeface="Arial" panose="020B0604020202020204" pitchFamily="34" charset="0"/>
              </a:rPr>
              <a:t>to air </a:t>
            </a:r>
            <a:r>
              <a:rPr lang="en-US" sz="2800" b="1" dirty="0">
                <a:solidFill>
                  <a:schemeClr val="accent2"/>
                </a:solidFill>
                <a:latin typeface="Arial" panose="020B0604020202020204" pitchFamily="34" charset="0"/>
                <a:cs typeface="Arial" panose="020B0604020202020204" pitchFamily="34" charset="0"/>
              </a:rPr>
              <a:t>pollution: </a:t>
            </a:r>
            <a:endParaRPr lang="en-US" sz="2800" b="1" dirty="0" smtClean="0">
              <a:solidFill>
                <a:schemeClr val="accent2"/>
              </a:solidFill>
              <a:latin typeface="Arial" panose="020B0604020202020204" pitchFamily="34" charset="0"/>
              <a:cs typeface="Arial" panose="020B0604020202020204" pitchFamily="34" charset="0"/>
            </a:endParaRPr>
          </a:p>
          <a:p>
            <a:r>
              <a:rPr lang="en-US" sz="2800" b="1" dirty="0" smtClean="0">
                <a:solidFill>
                  <a:srgbClr val="0000FF"/>
                </a:solidFill>
                <a:latin typeface="Arial" panose="020B0604020202020204" pitchFamily="34" charset="0"/>
                <a:cs typeface="Arial" panose="020B0604020202020204" pitchFamily="34" charset="0"/>
              </a:rPr>
              <a:t>4.2 million/</a:t>
            </a:r>
            <a:r>
              <a:rPr lang="en-US" sz="2800" b="1" dirty="0" err="1" smtClean="0">
                <a:solidFill>
                  <a:srgbClr val="0000FF"/>
                </a:solidFill>
                <a:latin typeface="Arial" panose="020B0604020202020204" pitchFamily="34" charset="0"/>
                <a:cs typeface="Arial" panose="020B0604020202020204" pitchFamily="34" charset="0"/>
              </a:rPr>
              <a:t>yr</a:t>
            </a:r>
            <a:endParaRPr lang="en-US" sz="2800" b="1" dirty="0">
              <a:solidFill>
                <a:srgbClr val="0000FF"/>
              </a:solidFill>
              <a:latin typeface="Arial" panose="020B0604020202020204" pitchFamily="34" charset="0"/>
              <a:cs typeface="Arial" panose="020B0604020202020204" pitchFamily="34" charset="0"/>
            </a:endParaRPr>
          </a:p>
        </p:txBody>
      </p:sp>
      <p:sp>
        <p:nvSpPr>
          <p:cNvPr id="3" name="Rectangle 2"/>
          <p:cNvSpPr/>
          <p:nvPr/>
        </p:nvSpPr>
        <p:spPr>
          <a:xfrm>
            <a:off x="533400" y="5430053"/>
            <a:ext cx="8305800" cy="954107"/>
          </a:xfrm>
          <a:prstGeom prst="rect">
            <a:avLst/>
          </a:prstGeom>
        </p:spPr>
        <p:txBody>
          <a:bodyPr wrap="square">
            <a:spAutoFit/>
          </a:bodyPr>
          <a:lstStyle/>
          <a:p>
            <a:r>
              <a:rPr lang="en-US" sz="2800" b="1" dirty="0">
                <a:solidFill>
                  <a:schemeClr val="accent2"/>
                </a:solidFill>
                <a:latin typeface="Arial" panose="020B0604020202020204" pitchFamily="34" charset="0"/>
                <a:cs typeface="Arial" panose="020B0604020202020204" pitchFamily="34" charset="0"/>
              </a:rPr>
              <a:t>deaths in </a:t>
            </a:r>
            <a:r>
              <a:rPr lang="en-US" sz="2800" b="1" dirty="0" smtClean="0">
                <a:solidFill>
                  <a:schemeClr val="accent2"/>
                </a:solidFill>
                <a:latin typeface="Arial" panose="020B0604020202020204" pitchFamily="34" charset="0"/>
                <a:cs typeface="Arial" panose="020B0604020202020204" pitchFamily="34" charset="0"/>
              </a:rPr>
              <a:t>India due </a:t>
            </a:r>
            <a:r>
              <a:rPr lang="en-US" sz="2800" b="1" dirty="0">
                <a:solidFill>
                  <a:schemeClr val="accent2"/>
                </a:solidFill>
                <a:latin typeface="Arial" panose="020B0604020202020204" pitchFamily="34" charset="0"/>
                <a:cs typeface="Arial" panose="020B0604020202020204" pitchFamily="34" charset="0"/>
              </a:rPr>
              <a:t>to </a:t>
            </a:r>
            <a:r>
              <a:rPr lang="en-US" sz="2800" b="1" dirty="0" smtClean="0">
                <a:solidFill>
                  <a:schemeClr val="accent2"/>
                </a:solidFill>
                <a:latin typeface="Arial" panose="020B0604020202020204" pitchFamily="34" charset="0"/>
                <a:cs typeface="Arial" panose="020B0604020202020204" pitchFamily="34" charset="0"/>
              </a:rPr>
              <a:t>air </a:t>
            </a:r>
            <a:r>
              <a:rPr lang="en-US" sz="2800" b="1" dirty="0">
                <a:solidFill>
                  <a:schemeClr val="accent2"/>
                </a:solidFill>
                <a:latin typeface="Arial" panose="020B0604020202020204" pitchFamily="34" charset="0"/>
                <a:cs typeface="Arial" panose="020B0604020202020204" pitchFamily="34" charset="0"/>
              </a:rPr>
              <a:t>pollution: </a:t>
            </a:r>
            <a:endParaRPr lang="en-US" sz="2800" b="1" dirty="0" smtClean="0">
              <a:solidFill>
                <a:schemeClr val="accent2"/>
              </a:solidFill>
              <a:latin typeface="Arial" panose="020B0604020202020204" pitchFamily="34" charset="0"/>
              <a:cs typeface="Arial" panose="020B0604020202020204" pitchFamily="34" charset="0"/>
            </a:endParaRPr>
          </a:p>
          <a:p>
            <a:r>
              <a:rPr lang="en-US" sz="2800" b="1" dirty="0" smtClean="0">
                <a:solidFill>
                  <a:srgbClr val="0000FF"/>
                </a:solidFill>
                <a:latin typeface="Arial" panose="020B0604020202020204" pitchFamily="34" charset="0"/>
                <a:cs typeface="Arial" panose="020B0604020202020204" pitchFamily="34" charset="0"/>
              </a:rPr>
              <a:t>1.7 million/</a:t>
            </a:r>
            <a:r>
              <a:rPr lang="en-US" sz="2800" b="1" dirty="0" err="1" smtClean="0">
                <a:solidFill>
                  <a:srgbClr val="0000FF"/>
                </a:solidFill>
                <a:latin typeface="Arial" panose="020B0604020202020204" pitchFamily="34" charset="0"/>
                <a:cs typeface="Arial" panose="020B0604020202020204" pitchFamily="34" charset="0"/>
              </a:rPr>
              <a:t>yr</a:t>
            </a:r>
            <a:endParaRPr lang="en-US" sz="2800" b="1" dirty="0">
              <a:solidFill>
                <a:srgbClr val="0000FF"/>
              </a:solidFill>
              <a:latin typeface="Arial" panose="020B0604020202020204" pitchFamily="34" charset="0"/>
              <a:cs typeface="Arial" panose="020B0604020202020204" pitchFamily="34" charset="0"/>
            </a:endParaRPr>
          </a:p>
        </p:txBody>
      </p:sp>
      <p:sp>
        <p:nvSpPr>
          <p:cNvPr id="4" name="Rectangle 3"/>
          <p:cNvSpPr/>
          <p:nvPr/>
        </p:nvSpPr>
        <p:spPr>
          <a:xfrm>
            <a:off x="381000" y="1315253"/>
            <a:ext cx="8027276" cy="1631216"/>
          </a:xfrm>
          <a:prstGeom prst="rect">
            <a:avLst/>
          </a:prstGeom>
        </p:spPr>
        <p:txBody>
          <a:bodyPr wrap="square">
            <a:spAutoFit/>
          </a:bodyPr>
          <a:lstStyle/>
          <a:p>
            <a:r>
              <a:rPr lang="en-US" sz="2800" b="1" dirty="0">
                <a:solidFill>
                  <a:schemeClr val="accent2"/>
                </a:solidFill>
                <a:latin typeface="Arial" panose="020B0604020202020204" pitchFamily="34" charset="0"/>
                <a:cs typeface="Arial" panose="020B0604020202020204" pitchFamily="34" charset="0"/>
              </a:rPr>
              <a:t>diseases due to air pollution: </a:t>
            </a:r>
            <a:endParaRPr lang="en-US" sz="2800" b="1" dirty="0" smtClean="0">
              <a:solidFill>
                <a:schemeClr val="accent2"/>
              </a:solidFill>
              <a:latin typeface="Arial" panose="020B0604020202020204" pitchFamily="34" charset="0"/>
              <a:cs typeface="Arial" panose="020B0604020202020204" pitchFamily="34" charset="0"/>
            </a:endParaRPr>
          </a:p>
          <a:p>
            <a:r>
              <a:rPr lang="en-US" sz="2400" b="1" dirty="0">
                <a:solidFill>
                  <a:srgbClr val="0000FF"/>
                </a:solidFill>
                <a:latin typeface="Arial" panose="020B0604020202020204" pitchFamily="34" charset="0"/>
                <a:cs typeface="Arial" panose="020B0604020202020204" pitchFamily="34" charset="0"/>
              </a:rPr>
              <a:t>heart disease, </a:t>
            </a:r>
            <a:r>
              <a:rPr lang="en-US" sz="2400" b="1" dirty="0" smtClean="0">
                <a:solidFill>
                  <a:srgbClr val="0000FF"/>
                </a:solidFill>
                <a:latin typeface="Arial" panose="020B0604020202020204" pitchFamily="34" charset="0"/>
                <a:cs typeface="Arial" panose="020B0604020202020204" pitchFamily="34" charset="0"/>
              </a:rPr>
              <a:t>chronic obstructive </a:t>
            </a:r>
            <a:r>
              <a:rPr lang="en-US" sz="2400" b="1" dirty="0">
                <a:solidFill>
                  <a:srgbClr val="0000FF"/>
                </a:solidFill>
                <a:latin typeface="Arial" panose="020B0604020202020204" pitchFamily="34" charset="0"/>
                <a:cs typeface="Arial" panose="020B0604020202020204" pitchFamily="34" charset="0"/>
              </a:rPr>
              <a:t>pulmonary </a:t>
            </a:r>
            <a:r>
              <a:rPr lang="en-US" sz="2400" b="1" dirty="0" smtClean="0">
                <a:solidFill>
                  <a:srgbClr val="0000FF"/>
                </a:solidFill>
                <a:latin typeface="Arial" panose="020B0604020202020204" pitchFamily="34" charset="0"/>
                <a:cs typeface="Arial" panose="020B0604020202020204" pitchFamily="34" charset="0"/>
              </a:rPr>
              <a:t>disease, lung </a:t>
            </a:r>
            <a:r>
              <a:rPr lang="en-US" sz="2400" b="1" dirty="0">
                <a:solidFill>
                  <a:srgbClr val="0000FF"/>
                </a:solidFill>
                <a:latin typeface="Arial" panose="020B0604020202020204" pitchFamily="34" charset="0"/>
                <a:cs typeface="Arial" panose="020B0604020202020204" pitchFamily="34" charset="0"/>
              </a:rPr>
              <a:t>cancer, acute lower </a:t>
            </a:r>
            <a:r>
              <a:rPr lang="en-US" sz="2400" b="1" dirty="0" smtClean="0">
                <a:solidFill>
                  <a:srgbClr val="0000FF"/>
                </a:solidFill>
                <a:latin typeface="Arial" panose="020B0604020202020204" pitchFamily="34" charset="0"/>
                <a:cs typeface="Arial" panose="020B0604020202020204" pitchFamily="34" charset="0"/>
              </a:rPr>
              <a:t>respiratory </a:t>
            </a:r>
            <a:r>
              <a:rPr lang="en-US" sz="2400" b="1" dirty="0">
                <a:solidFill>
                  <a:srgbClr val="0000FF"/>
                </a:solidFill>
                <a:latin typeface="Arial" panose="020B0604020202020204" pitchFamily="34" charset="0"/>
                <a:cs typeface="Arial" panose="020B0604020202020204" pitchFamily="34" charset="0"/>
              </a:rPr>
              <a:t>infections in children</a:t>
            </a:r>
            <a:endParaRPr lang="en-US" sz="2400" b="1" dirty="0" smtClean="0">
              <a:solidFill>
                <a:srgbClr val="0000FF"/>
              </a:solidFill>
              <a:latin typeface="Arial" panose="020B0604020202020204" pitchFamily="34" charset="0"/>
              <a:cs typeface="Arial" panose="020B0604020202020204" pitchFamily="34" charset="0"/>
            </a:endParaRPr>
          </a:p>
        </p:txBody>
      </p:sp>
      <p:sp>
        <p:nvSpPr>
          <p:cNvPr id="5" name="Rectangle 5"/>
          <p:cNvSpPr txBox="1">
            <a:spLocks noChangeArrowheads="1"/>
          </p:cNvSpPr>
          <p:nvPr/>
        </p:nvSpPr>
        <p:spPr>
          <a:xfrm>
            <a:off x="228600" y="304800"/>
            <a:ext cx="8610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chemeClr val="accent6"/>
                </a:solidFill>
                <a:latin typeface="Arial" panose="020B0604020202020204" pitchFamily="34" charset="0"/>
                <a:cs typeface="Arial" panose="020B0604020202020204" pitchFamily="34" charset="0"/>
              </a:rPr>
              <a:t>Consequences of Air Pollution</a:t>
            </a:r>
            <a:endParaRPr lang="en-US" sz="3600" b="1"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591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991600" cy="6248400"/>
          </a:xfrm>
        </p:spPr>
        <p:txBody>
          <a:bodyPr>
            <a:normAutofit/>
          </a:bodyPr>
          <a:lstStyle/>
          <a:p>
            <a:pPr>
              <a:buNone/>
            </a:pPr>
            <a:r>
              <a:rPr lang="en-US" sz="4000" b="1" dirty="0" smtClean="0">
                <a:solidFill>
                  <a:srgbClr val="C00000"/>
                </a:solidFill>
                <a:latin typeface="Arial" panose="020B0604020202020204" pitchFamily="34" charset="0"/>
                <a:cs typeface="Arial" panose="020B0604020202020204" pitchFamily="34" charset="0"/>
              </a:rPr>
              <a:t>Control measures of Air pollution</a:t>
            </a:r>
            <a:endParaRPr lang="en-US" sz="4000" dirty="0" smtClean="0">
              <a:solidFill>
                <a:srgbClr val="C00000"/>
              </a:solidFill>
              <a:latin typeface="Arial" panose="020B0604020202020204" pitchFamily="34" charset="0"/>
              <a:cs typeface="Arial" panose="020B0604020202020204" pitchFamily="34" charset="0"/>
            </a:endParaRPr>
          </a:p>
          <a:p>
            <a:pPr>
              <a:buNone/>
            </a:pPr>
            <a:r>
              <a:rPr lang="en-US" sz="4200" b="1" dirty="0" smtClean="0">
                <a:solidFill>
                  <a:schemeClr val="accent1"/>
                </a:solidFill>
                <a:latin typeface="Arial" panose="020B0604020202020204" pitchFamily="34" charset="0"/>
                <a:cs typeface="Arial" panose="020B0604020202020204" pitchFamily="34" charset="0"/>
              </a:rPr>
              <a:t> </a:t>
            </a:r>
            <a:r>
              <a:rPr lang="en-US" sz="4200" b="1" dirty="0" smtClean="0">
                <a:solidFill>
                  <a:srgbClr val="3333FF"/>
                </a:solidFill>
                <a:latin typeface="Arial" panose="020B0604020202020204" pitchFamily="34" charset="0"/>
                <a:cs typeface="Arial" panose="020B0604020202020204" pitchFamily="34" charset="0"/>
              </a:rPr>
              <a:t>   </a:t>
            </a:r>
            <a:r>
              <a:rPr lang="en-US" b="1" dirty="0">
                <a:solidFill>
                  <a:srgbClr val="3333FF"/>
                </a:solidFill>
                <a:latin typeface="Arial" panose="020B0604020202020204" pitchFamily="34" charset="0"/>
                <a:cs typeface="Arial" panose="020B0604020202020204" pitchFamily="34" charset="0"/>
              </a:rPr>
              <a:t>Source control</a:t>
            </a:r>
            <a:endParaRPr lang="en-US" dirty="0">
              <a:solidFill>
                <a:srgbClr val="3333FF"/>
              </a:solidFill>
              <a:latin typeface="Arial" panose="020B0604020202020204" pitchFamily="34" charset="0"/>
              <a:cs typeface="Arial" panose="020B0604020202020204" pitchFamily="34" charset="0"/>
            </a:endParaRPr>
          </a:p>
          <a:p>
            <a:pPr marL="914400" lvl="1" indent="-514350">
              <a:buFont typeface="+mj-lt"/>
              <a:buAutoNum type="arabicPeriod"/>
            </a:pPr>
            <a:r>
              <a:rPr lang="en-US" sz="2400" dirty="0" smtClean="0">
                <a:solidFill>
                  <a:srgbClr val="FF0066"/>
                </a:solidFill>
                <a:latin typeface="Arial" panose="020B0604020202020204" pitchFamily="34" charset="0"/>
                <a:cs typeface="Arial" panose="020B0604020202020204" pitchFamily="34" charset="0"/>
              </a:rPr>
              <a:t>Use </a:t>
            </a:r>
            <a:r>
              <a:rPr lang="en-US" sz="2400" dirty="0">
                <a:solidFill>
                  <a:srgbClr val="FF0066"/>
                </a:solidFill>
                <a:latin typeface="Arial" panose="020B0604020202020204" pitchFamily="34" charset="0"/>
                <a:cs typeface="Arial" panose="020B0604020202020204" pitchFamily="34" charset="0"/>
              </a:rPr>
              <a:t>only unleaded </a:t>
            </a:r>
            <a:r>
              <a:rPr lang="en-US" sz="2400" dirty="0" smtClean="0">
                <a:solidFill>
                  <a:srgbClr val="FF0066"/>
                </a:solidFill>
                <a:latin typeface="Arial" panose="020B0604020202020204" pitchFamily="34" charset="0"/>
                <a:cs typeface="Arial" panose="020B0604020202020204" pitchFamily="34" charset="0"/>
              </a:rPr>
              <a:t>petrol</a:t>
            </a:r>
          </a:p>
          <a:p>
            <a:pPr marL="914400" lvl="1" indent="-514350">
              <a:buFont typeface="+mj-lt"/>
              <a:buAutoNum type="arabicPeriod"/>
            </a:pPr>
            <a:r>
              <a:rPr lang="en-US" sz="2400" dirty="0" smtClean="0">
                <a:solidFill>
                  <a:srgbClr val="FF0066"/>
                </a:solidFill>
                <a:latin typeface="Arial" panose="020B0604020202020204" pitchFamily="34" charset="0"/>
                <a:cs typeface="Arial" panose="020B0604020202020204" pitchFamily="34" charset="0"/>
              </a:rPr>
              <a:t>Use the fuels with low ash content and sulphur content</a:t>
            </a:r>
          </a:p>
          <a:p>
            <a:pPr marL="914400" lvl="1" indent="-514350">
              <a:buFont typeface="+mj-lt"/>
              <a:buAutoNum type="arabicPeriod"/>
            </a:pPr>
            <a:r>
              <a:rPr lang="en-US" sz="2400" dirty="0" smtClean="0">
                <a:solidFill>
                  <a:srgbClr val="FF0066"/>
                </a:solidFill>
                <a:latin typeface="Arial" panose="020B0604020202020204" pitchFamily="34" charset="0"/>
                <a:cs typeface="Arial" panose="020B0604020202020204" pitchFamily="34" charset="0"/>
              </a:rPr>
              <a:t>People  </a:t>
            </a:r>
            <a:r>
              <a:rPr lang="en-US" sz="2400" dirty="0">
                <a:solidFill>
                  <a:srgbClr val="FF0066"/>
                </a:solidFill>
                <a:latin typeface="Arial" panose="020B0604020202020204" pitchFamily="34" charset="0"/>
                <a:cs typeface="Arial" panose="020B0604020202020204" pitchFamily="34" charset="0"/>
              </a:rPr>
              <a:t>should be encouraged to walk and </a:t>
            </a:r>
            <a:r>
              <a:rPr lang="en-US" sz="2400" dirty="0" smtClean="0">
                <a:solidFill>
                  <a:srgbClr val="FF0066"/>
                </a:solidFill>
                <a:latin typeface="Arial" panose="020B0604020202020204" pitchFamily="34" charset="0"/>
                <a:cs typeface="Arial" panose="020B0604020202020204" pitchFamily="34" charset="0"/>
              </a:rPr>
              <a:t>drive cycle</a:t>
            </a:r>
            <a:endParaRPr lang="en-US" sz="2400" dirty="0">
              <a:solidFill>
                <a:srgbClr val="FF0066"/>
              </a:solidFill>
              <a:latin typeface="Arial" panose="020B0604020202020204" pitchFamily="34" charset="0"/>
              <a:cs typeface="Arial" panose="020B0604020202020204" pitchFamily="34" charset="0"/>
            </a:endParaRPr>
          </a:p>
          <a:p>
            <a:pPr marL="914400" lvl="1" indent="-514350">
              <a:buFont typeface="+mj-lt"/>
              <a:buAutoNum type="arabicPeriod"/>
            </a:pPr>
            <a:r>
              <a:rPr lang="en-US" sz="2400" dirty="0" smtClean="0">
                <a:solidFill>
                  <a:srgbClr val="FF0066"/>
                </a:solidFill>
                <a:latin typeface="Arial" panose="020B0604020202020204" pitchFamily="34" charset="0"/>
                <a:cs typeface="Arial" panose="020B0604020202020204" pitchFamily="34" charset="0"/>
              </a:rPr>
              <a:t>Plantation </a:t>
            </a:r>
            <a:r>
              <a:rPr lang="en-US" sz="2400" dirty="0">
                <a:solidFill>
                  <a:srgbClr val="FF0066"/>
                </a:solidFill>
                <a:latin typeface="Arial" panose="020B0604020202020204" pitchFamily="34" charset="0"/>
                <a:cs typeface="Arial" panose="020B0604020202020204" pitchFamily="34" charset="0"/>
              </a:rPr>
              <a:t>of trees and plants in busy street </a:t>
            </a:r>
            <a:r>
              <a:rPr lang="en-US" sz="2400" dirty="0" smtClean="0">
                <a:solidFill>
                  <a:srgbClr val="FF0066"/>
                </a:solidFill>
                <a:latin typeface="Arial" panose="020B0604020202020204" pitchFamily="34" charset="0"/>
                <a:cs typeface="Arial" panose="020B0604020202020204" pitchFamily="34" charset="0"/>
              </a:rPr>
              <a:t>absorb </a:t>
            </a:r>
            <a:r>
              <a:rPr lang="en-US" sz="2400" dirty="0">
                <a:solidFill>
                  <a:srgbClr val="FF0066"/>
                </a:solidFill>
                <a:latin typeface="Arial" panose="020B0604020202020204" pitchFamily="34" charset="0"/>
                <a:cs typeface="Arial" panose="020B0604020202020204" pitchFamily="34" charset="0"/>
              </a:rPr>
              <a:t>the carbon </a:t>
            </a:r>
            <a:r>
              <a:rPr lang="en-US" sz="2400" dirty="0" smtClean="0">
                <a:solidFill>
                  <a:srgbClr val="FF0066"/>
                </a:solidFill>
                <a:latin typeface="Arial" panose="020B0604020202020204" pitchFamily="34" charset="0"/>
                <a:cs typeface="Arial" panose="020B0604020202020204" pitchFamily="34" charset="0"/>
              </a:rPr>
              <a:t>dioxide.</a:t>
            </a:r>
          </a:p>
          <a:p>
            <a:pPr marL="914400" lvl="1" indent="-514350">
              <a:buFont typeface="+mj-lt"/>
              <a:buAutoNum type="arabicPeriod"/>
            </a:pPr>
            <a:r>
              <a:rPr lang="en-US" sz="2400" dirty="0" smtClean="0">
                <a:solidFill>
                  <a:srgbClr val="FF0066"/>
                </a:solidFill>
                <a:latin typeface="Arial" panose="020B0604020202020204" pitchFamily="34" charset="0"/>
                <a:cs typeface="Arial" panose="020B0604020202020204" pitchFamily="34" charset="0"/>
              </a:rPr>
              <a:t>Industries </a:t>
            </a:r>
            <a:r>
              <a:rPr lang="en-US" sz="2400" dirty="0">
                <a:solidFill>
                  <a:srgbClr val="FF0066"/>
                </a:solidFill>
                <a:latin typeface="Arial" panose="020B0604020202020204" pitchFamily="34" charset="0"/>
                <a:cs typeface="Arial" panose="020B0604020202020204" pitchFamily="34" charset="0"/>
              </a:rPr>
              <a:t>and waste disposal should be </a:t>
            </a:r>
            <a:r>
              <a:rPr lang="en-US" sz="2400" dirty="0" smtClean="0">
                <a:solidFill>
                  <a:srgbClr val="FF0066"/>
                </a:solidFill>
                <a:latin typeface="Arial" panose="020B0604020202020204" pitchFamily="34" charset="0"/>
                <a:cs typeface="Arial" panose="020B0604020202020204" pitchFamily="34" charset="0"/>
              </a:rPr>
              <a:t>treated.</a:t>
            </a:r>
          </a:p>
          <a:p>
            <a:pPr marL="914400" lvl="1" indent="-514350">
              <a:buFont typeface="+mj-lt"/>
              <a:buAutoNum type="arabicPeriod"/>
            </a:pPr>
            <a:r>
              <a:rPr lang="en-US" sz="2400" dirty="0" smtClean="0">
                <a:solidFill>
                  <a:srgbClr val="FF0066"/>
                </a:solidFill>
                <a:latin typeface="Arial" panose="020B0604020202020204" pitchFamily="34" charset="0"/>
                <a:cs typeface="Arial" panose="020B0604020202020204" pitchFamily="34" charset="0"/>
              </a:rPr>
              <a:t>Emission </a:t>
            </a:r>
            <a:r>
              <a:rPr lang="en-US" sz="2400" dirty="0">
                <a:solidFill>
                  <a:srgbClr val="FF0066"/>
                </a:solidFill>
                <a:latin typeface="Arial" panose="020B0604020202020204" pitchFamily="34" charset="0"/>
                <a:cs typeface="Arial" panose="020B0604020202020204" pitchFamily="34" charset="0"/>
              </a:rPr>
              <a:t>of carbon di oxide and </a:t>
            </a:r>
            <a:r>
              <a:rPr lang="en-US" sz="2400" dirty="0" smtClean="0">
                <a:solidFill>
                  <a:srgbClr val="FF0066"/>
                </a:solidFill>
                <a:latin typeface="Arial" panose="020B0604020202020204" pitchFamily="34" charset="0"/>
                <a:cs typeface="Arial" panose="020B0604020202020204" pitchFamily="34" charset="0"/>
              </a:rPr>
              <a:t>hydrocarbons should </a:t>
            </a:r>
            <a:r>
              <a:rPr lang="en-US" sz="2400" dirty="0">
                <a:solidFill>
                  <a:srgbClr val="FF0066"/>
                </a:solidFill>
                <a:latin typeface="Arial" panose="020B0604020202020204" pitchFamily="34" charset="0"/>
                <a:cs typeface="Arial" panose="020B0604020202020204" pitchFamily="34" charset="0"/>
              </a:rPr>
              <a:t>be catalytically controlled</a:t>
            </a:r>
            <a:r>
              <a:rPr lang="en-US" sz="2400" dirty="0" smtClean="0">
                <a:solidFill>
                  <a:srgbClr val="FF0066"/>
                </a:solidFill>
                <a:latin typeface="Arial" panose="020B0604020202020204" pitchFamily="34" charset="0"/>
                <a:cs typeface="Arial" panose="020B0604020202020204" pitchFamily="34" charset="0"/>
              </a:rPr>
              <a:t>.</a:t>
            </a:r>
          </a:p>
          <a:p>
            <a:pPr marL="914400" lvl="1" indent="-514350">
              <a:buFont typeface="+mj-lt"/>
              <a:buAutoNum type="arabicPeriod"/>
            </a:pPr>
            <a:r>
              <a:rPr lang="en-US" sz="2400" dirty="0" smtClean="0">
                <a:solidFill>
                  <a:srgbClr val="FF0066"/>
                </a:solidFill>
                <a:latin typeface="Arial" panose="020B0604020202020204" pitchFamily="34" charset="0"/>
                <a:cs typeface="Arial" panose="020B0604020202020204" pitchFamily="34" charset="0"/>
              </a:rPr>
              <a:t>Secondary pollutants O</a:t>
            </a:r>
            <a:r>
              <a:rPr lang="en-US" sz="2400" baseline="-25000" dirty="0" smtClean="0">
                <a:solidFill>
                  <a:srgbClr val="FF0066"/>
                </a:solidFill>
                <a:latin typeface="Arial" panose="020B0604020202020204" pitchFamily="34" charset="0"/>
                <a:cs typeface="Arial" panose="020B0604020202020204" pitchFamily="34" charset="0"/>
              </a:rPr>
              <a:t>3</a:t>
            </a:r>
            <a:r>
              <a:rPr lang="en-US" sz="2400" dirty="0" smtClean="0">
                <a:solidFill>
                  <a:srgbClr val="FF0066"/>
                </a:solidFill>
                <a:latin typeface="Arial" panose="020B0604020202020204" pitchFamily="34" charset="0"/>
                <a:cs typeface="Arial" panose="020B0604020202020204" pitchFamily="34" charset="0"/>
              </a:rPr>
              <a:t> and PAN are controlled by their primary precursors.</a:t>
            </a:r>
          </a:p>
          <a:p>
            <a:pPr marL="914400" lvl="1" indent="-514350">
              <a:buFont typeface="+mj-lt"/>
              <a:buAutoNum type="arabicPeriod"/>
            </a:pPr>
            <a:endParaRPr lang="en-US" sz="2600" dirty="0" smtClean="0">
              <a:solidFill>
                <a:srgbClr val="FF0066"/>
              </a:solidFill>
              <a:latin typeface="Arial" panose="020B0604020202020204" pitchFamily="34" charset="0"/>
              <a:cs typeface="Arial" panose="020B0604020202020204" pitchFamily="34" charset="0"/>
            </a:endParaRPr>
          </a:p>
          <a:p>
            <a:pPr marL="914400" lvl="1" indent="-514350">
              <a:buFont typeface="+mj-lt"/>
              <a:buAutoNum type="arabicPeriod"/>
            </a:pPr>
            <a:endParaRPr lang="en-US" sz="2600" dirty="0" smtClean="0">
              <a:solidFill>
                <a:srgbClr val="FF0066"/>
              </a:solidFill>
              <a:latin typeface="Arial" panose="020B0604020202020204" pitchFamily="34" charset="0"/>
              <a:cs typeface="Arial" panose="020B0604020202020204" pitchFamily="34" charset="0"/>
            </a:endParaRPr>
          </a:p>
          <a:p>
            <a:pPr>
              <a:buNone/>
            </a:pPr>
            <a:endParaRPr lang="en-US" sz="2600" dirty="0" smtClean="0">
              <a:solidFill>
                <a:srgbClr val="FF0066"/>
              </a:solidFill>
              <a:latin typeface="Arial" panose="020B0604020202020204" pitchFamily="34" charset="0"/>
              <a:cs typeface="Arial" panose="020B0604020202020204" pitchFamily="34" charset="0"/>
            </a:endParaRPr>
          </a:p>
          <a:p>
            <a:pPr>
              <a:buNone/>
            </a:pPr>
            <a:endParaRPr lang="en-US" sz="2600" dirty="0">
              <a:solidFill>
                <a:srgbClr val="FF0066"/>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14559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8752" y="762000"/>
            <a:ext cx="8839200" cy="1354217"/>
          </a:xfrm>
          <a:prstGeom prst="rect">
            <a:avLst/>
          </a:prstGeom>
        </p:spPr>
        <p:txBody>
          <a:bodyPr wrap="square">
            <a:spAutoFit/>
          </a:bodyPr>
          <a:lstStyle/>
          <a:p>
            <a:pPr marL="914400" lvl="1" indent="-514350">
              <a:buAutoNum type="arabicPeriod" startAt="9"/>
            </a:pPr>
            <a:r>
              <a:rPr lang="en-US" sz="2400" dirty="0" smtClean="0">
                <a:solidFill>
                  <a:srgbClr val="FF0066"/>
                </a:solidFill>
                <a:latin typeface="Arial" panose="020B0604020202020204" pitchFamily="34" charset="0"/>
                <a:cs typeface="Arial" panose="020B0604020202020204" pitchFamily="34" charset="0"/>
              </a:rPr>
              <a:t>Development of pollution-free power sources to internal    </a:t>
            </a:r>
          </a:p>
          <a:p>
            <a:pPr marL="400050" lvl="1">
              <a:spcAft>
                <a:spcPts val="1200"/>
              </a:spcAft>
            </a:pPr>
            <a:r>
              <a:rPr lang="en-US" sz="2400" dirty="0">
                <a:solidFill>
                  <a:srgbClr val="FF0066"/>
                </a:solidFill>
                <a:latin typeface="Arial" panose="020B0604020202020204" pitchFamily="34" charset="0"/>
                <a:cs typeface="Arial" panose="020B0604020202020204" pitchFamily="34" charset="0"/>
              </a:rPr>
              <a:t> </a:t>
            </a:r>
            <a:r>
              <a:rPr lang="en-US" sz="2400" dirty="0" smtClean="0">
                <a:solidFill>
                  <a:srgbClr val="FF0066"/>
                </a:solidFill>
                <a:latin typeface="Arial" panose="020B0604020202020204" pitchFamily="34" charset="0"/>
                <a:cs typeface="Arial" panose="020B0604020202020204" pitchFamily="34" charset="0"/>
              </a:rPr>
              <a:t>     combustion engine.</a:t>
            </a:r>
          </a:p>
          <a:p>
            <a:pPr marL="400050" lvl="1">
              <a:spcAft>
                <a:spcPts val="1200"/>
              </a:spcAft>
            </a:pPr>
            <a:r>
              <a:rPr lang="en-US" sz="2400" dirty="0" smtClean="0">
                <a:solidFill>
                  <a:srgbClr val="FF0066"/>
                </a:solidFill>
                <a:latin typeface="Arial" panose="020B0604020202020204" pitchFamily="34" charset="0"/>
                <a:cs typeface="Arial" panose="020B0604020202020204" pitchFamily="34" charset="0"/>
              </a:rPr>
              <a:t>10.  Acid and chemical fumes may be treated before release. </a:t>
            </a:r>
          </a:p>
        </p:txBody>
      </p:sp>
    </p:spTree>
    <p:extLst>
      <p:ext uri="{BB962C8B-B14F-4D97-AF65-F5344CB8AC3E}">
        <p14:creationId xmlns:p14="http://schemas.microsoft.com/office/powerpoint/2010/main" val="41449224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sz="3600" dirty="0">
                <a:solidFill>
                  <a:srgbClr val="FF0000"/>
                </a:solidFill>
                <a:latin typeface="Arial" panose="020B0604020202020204" pitchFamily="34" charset="0"/>
                <a:cs typeface="Arial" panose="020B0604020202020204" pitchFamily="34" charset="0"/>
              </a:rPr>
              <a:t>POLLUTION CONTROL EQUIPMENTS</a:t>
            </a:r>
          </a:p>
        </p:txBody>
      </p:sp>
      <p:sp>
        <p:nvSpPr>
          <p:cNvPr id="3" name="Content Placeholder 2"/>
          <p:cNvSpPr>
            <a:spLocks noGrp="1"/>
          </p:cNvSpPr>
          <p:nvPr>
            <p:ph idx="1"/>
          </p:nvPr>
        </p:nvSpPr>
        <p:spPr>
          <a:xfrm>
            <a:off x="457200" y="1371600"/>
            <a:ext cx="8534400" cy="4525963"/>
          </a:xfrm>
        </p:spPr>
        <p:txBody>
          <a:bodyPr>
            <a:normAutofit fontScale="85000" lnSpcReduction="20000"/>
          </a:bodyPr>
          <a:lstStyle/>
          <a:p>
            <a:pPr algn="just">
              <a:buNone/>
            </a:pPr>
            <a:r>
              <a:rPr lang="en-US" dirty="0" smtClean="0">
                <a:solidFill>
                  <a:srgbClr val="3333FF"/>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They </a:t>
            </a:r>
            <a:r>
              <a:rPr lang="en-US" dirty="0">
                <a:solidFill>
                  <a:srgbClr val="00B050"/>
                </a:solidFill>
                <a:latin typeface="Arial" panose="020B0604020202020204" pitchFamily="34" charset="0"/>
                <a:cs typeface="Arial" panose="020B0604020202020204" pitchFamily="34" charset="0"/>
              </a:rPr>
              <a:t>are generally </a:t>
            </a:r>
            <a:r>
              <a:rPr lang="en-US" dirty="0" smtClean="0">
                <a:solidFill>
                  <a:srgbClr val="00B050"/>
                </a:solidFill>
                <a:latin typeface="Arial" panose="020B0604020202020204" pitchFamily="34" charset="0"/>
                <a:cs typeface="Arial" panose="020B0604020202020204" pitchFamily="34" charset="0"/>
              </a:rPr>
              <a:t>two types</a:t>
            </a:r>
          </a:p>
          <a:p>
            <a:pPr>
              <a:buNone/>
            </a:pPr>
            <a:r>
              <a:rPr lang="en-US" dirty="0" smtClean="0">
                <a:solidFill>
                  <a:srgbClr val="3333FF"/>
                </a:solidFill>
                <a:latin typeface="Arial" panose="020B0604020202020204" pitchFamily="34" charset="0"/>
                <a:cs typeface="Arial" panose="020B0604020202020204" pitchFamily="34" charset="0"/>
              </a:rPr>
              <a:t>1.Control devices for particulate contaminant </a:t>
            </a:r>
          </a:p>
          <a:p>
            <a:pPr>
              <a:buNone/>
            </a:pPr>
            <a:r>
              <a:rPr lang="en-US" dirty="0" smtClean="0">
                <a:solidFill>
                  <a:srgbClr val="3333FF"/>
                </a:solidFill>
                <a:latin typeface="Arial" panose="020B0604020202020204" pitchFamily="34" charset="0"/>
                <a:cs typeface="Arial" panose="020B0604020202020204" pitchFamily="34" charset="0"/>
              </a:rPr>
              <a:t>2. Control devices of gaseous contaminant. </a:t>
            </a:r>
          </a:p>
          <a:p>
            <a:pPr>
              <a:buNone/>
            </a:pPr>
            <a:endParaRPr lang="en-US" dirty="0">
              <a:solidFill>
                <a:srgbClr val="3333FF"/>
              </a:solidFill>
              <a:latin typeface="Arial" panose="020B0604020202020204" pitchFamily="34" charset="0"/>
              <a:cs typeface="Arial" panose="020B0604020202020204" pitchFamily="34" charset="0"/>
            </a:endParaRPr>
          </a:p>
          <a:p>
            <a:pPr algn="just">
              <a:buNone/>
            </a:pPr>
            <a:r>
              <a:rPr lang="en-US" dirty="0" smtClean="0">
                <a:solidFill>
                  <a:srgbClr val="3333FF"/>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The </a:t>
            </a:r>
            <a:r>
              <a:rPr lang="en-US" dirty="0">
                <a:solidFill>
                  <a:srgbClr val="00B050"/>
                </a:solidFill>
                <a:latin typeface="Arial" panose="020B0604020202020204" pitchFamily="34" charset="0"/>
                <a:cs typeface="Arial" panose="020B0604020202020204" pitchFamily="34" charset="0"/>
              </a:rPr>
              <a:t>choice of the equipment depends </a:t>
            </a:r>
            <a:r>
              <a:rPr lang="en-US" dirty="0" smtClean="0">
                <a:solidFill>
                  <a:srgbClr val="00B050"/>
                </a:solidFill>
                <a:latin typeface="Arial" panose="020B0604020202020204" pitchFamily="34" charset="0"/>
                <a:cs typeface="Arial" panose="020B0604020202020204" pitchFamily="34" charset="0"/>
              </a:rPr>
              <a:t>upon a number </a:t>
            </a:r>
            <a:r>
              <a:rPr lang="en-US" dirty="0">
                <a:solidFill>
                  <a:srgbClr val="00B050"/>
                </a:solidFill>
                <a:latin typeface="Arial" panose="020B0604020202020204" pitchFamily="34" charset="0"/>
                <a:cs typeface="Arial" panose="020B0604020202020204" pitchFamily="34" charset="0"/>
              </a:rPr>
              <a:t>of factors such </a:t>
            </a:r>
            <a:r>
              <a:rPr lang="en-US" dirty="0" smtClean="0">
                <a:solidFill>
                  <a:srgbClr val="00B050"/>
                </a:solidFill>
                <a:latin typeface="Arial" panose="020B0604020202020204" pitchFamily="34" charset="0"/>
                <a:cs typeface="Arial" panose="020B0604020202020204" pitchFamily="34" charset="0"/>
              </a:rPr>
              <a:t>as</a:t>
            </a:r>
          </a:p>
          <a:p>
            <a:pPr marL="514350" indent="-514350">
              <a:buFont typeface="+mj-lt"/>
              <a:buAutoNum type="arabicPeriod"/>
            </a:pPr>
            <a:r>
              <a:rPr lang="en-US" dirty="0" smtClean="0">
                <a:solidFill>
                  <a:srgbClr val="FF0066"/>
                </a:solidFill>
                <a:latin typeface="Arial" panose="020B0604020202020204" pitchFamily="34" charset="0"/>
                <a:cs typeface="Arial" panose="020B0604020202020204" pitchFamily="34" charset="0"/>
              </a:rPr>
              <a:t>Physical </a:t>
            </a:r>
            <a:r>
              <a:rPr lang="en-US" dirty="0">
                <a:solidFill>
                  <a:srgbClr val="FF0066"/>
                </a:solidFill>
                <a:latin typeface="Arial" panose="020B0604020202020204" pitchFamily="34" charset="0"/>
                <a:cs typeface="Arial" panose="020B0604020202020204" pitchFamily="34" charset="0"/>
              </a:rPr>
              <a:t>and chemical properties of the </a:t>
            </a:r>
            <a:r>
              <a:rPr lang="en-US" dirty="0" smtClean="0">
                <a:solidFill>
                  <a:srgbClr val="FF0066"/>
                </a:solidFill>
                <a:latin typeface="Arial" panose="020B0604020202020204" pitchFamily="34" charset="0"/>
                <a:cs typeface="Arial" panose="020B0604020202020204" pitchFamily="34" charset="0"/>
              </a:rPr>
              <a:t>particles</a:t>
            </a:r>
          </a:p>
          <a:p>
            <a:pPr marL="514350" indent="-514350">
              <a:buFont typeface="+mj-lt"/>
              <a:buAutoNum type="arabicPeriod"/>
            </a:pPr>
            <a:r>
              <a:rPr lang="en-US" dirty="0" smtClean="0">
                <a:solidFill>
                  <a:srgbClr val="FF0066"/>
                </a:solidFill>
                <a:latin typeface="Arial" panose="020B0604020202020204" pitchFamily="34" charset="0"/>
                <a:cs typeface="Arial" panose="020B0604020202020204" pitchFamily="34" charset="0"/>
              </a:rPr>
              <a:t>Particle </a:t>
            </a:r>
            <a:r>
              <a:rPr lang="en-US" dirty="0">
                <a:solidFill>
                  <a:srgbClr val="FF0066"/>
                </a:solidFill>
                <a:latin typeface="Arial" panose="020B0604020202020204" pitchFamily="34" charset="0"/>
                <a:cs typeface="Arial" panose="020B0604020202020204" pitchFamily="34" charset="0"/>
              </a:rPr>
              <a:t>size, concentration, volume of </a:t>
            </a:r>
            <a:r>
              <a:rPr lang="en-US" dirty="0" smtClean="0">
                <a:solidFill>
                  <a:srgbClr val="FF0066"/>
                </a:solidFill>
                <a:latin typeface="Arial" panose="020B0604020202020204" pitchFamily="34" charset="0"/>
                <a:cs typeface="Arial" panose="020B0604020202020204" pitchFamily="34" charset="0"/>
              </a:rPr>
              <a:t>impurities</a:t>
            </a:r>
          </a:p>
          <a:p>
            <a:pPr marL="514350" indent="-514350">
              <a:buFont typeface="+mj-lt"/>
              <a:buAutoNum type="arabicPeriod"/>
            </a:pPr>
            <a:r>
              <a:rPr lang="en-US" dirty="0" smtClean="0">
                <a:solidFill>
                  <a:srgbClr val="FF0066"/>
                </a:solidFill>
                <a:latin typeface="Arial" panose="020B0604020202020204" pitchFamily="34" charset="0"/>
                <a:cs typeface="Arial" panose="020B0604020202020204" pitchFamily="34" charset="0"/>
              </a:rPr>
              <a:t>Temperature, </a:t>
            </a:r>
            <a:r>
              <a:rPr lang="en-US" dirty="0">
                <a:solidFill>
                  <a:srgbClr val="FF0066"/>
                </a:solidFill>
                <a:latin typeface="Arial" panose="020B0604020202020204" pitchFamily="34" charset="0"/>
                <a:cs typeface="Arial" panose="020B0604020202020204" pitchFamily="34" charset="0"/>
              </a:rPr>
              <a:t>Humidity of the </a:t>
            </a:r>
            <a:r>
              <a:rPr lang="en-US" dirty="0" smtClean="0">
                <a:solidFill>
                  <a:srgbClr val="FF0066"/>
                </a:solidFill>
                <a:latin typeface="Arial" panose="020B0604020202020204" pitchFamily="34" charset="0"/>
                <a:cs typeface="Arial" panose="020B0604020202020204" pitchFamily="34" charset="0"/>
              </a:rPr>
              <a:t>medium</a:t>
            </a:r>
          </a:p>
          <a:p>
            <a:pPr marL="514350" indent="-514350">
              <a:buFont typeface="+mj-lt"/>
              <a:buAutoNum type="arabicPeriod"/>
            </a:pPr>
            <a:r>
              <a:rPr lang="en-US" dirty="0" smtClean="0">
                <a:solidFill>
                  <a:srgbClr val="FF0066"/>
                </a:solidFill>
                <a:latin typeface="Arial" panose="020B0604020202020204" pitchFamily="34" charset="0"/>
                <a:cs typeface="Arial" panose="020B0604020202020204" pitchFamily="34" charset="0"/>
              </a:rPr>
              <a:t>Efficiency required</a:t>
            </a:r>
          </a:p>
          <a:p>
            <a:pPr marL="514350" indent="-514350">
              <a:buFont typeface="+mj-lt"/>
              <a:buAutoNum type="arabicPeriod"/>
            </a:pPr>
            <a:r>
              <a:rPr lang="en-US" dirty="0" smtClean="0">
                <a:solidFill>
                  <a:srgbClr val="FF0066"/>
                </a:solidFill>
                <a:latin typeface="Arial" panose="020B0604020202020204" pitchFamily="34" charset="0"/>
                <a:cs typeface="Arial" panose="020B0604020202020204" pitchFamily="34" charset="0"/>
              </a:rPr>
              <a:t>Economic </a:t>
            </a:r>
            <a:r>
              <a:rPr lang="en-US" dirty="0">
                <a:solidFill>
                  <a:srgbClr val="FF0066"/>
                </a:solidFill>
                <a:latin typeface="Arial" panose="020B0604020202020204" pitchFamily="34" charset="0"/>
                <a:cs typeface="Arial" panose="020B0604020202020204" pitchFamily="34" charset="0"/>
              </a:rPr>
              <a:t>considerations.</a:t>
            </a:r>
          </a:p>
        </p:txBody>
      </p:sp>
    </p:spTree>
    <p:extLst>
      <p:ext uri="{BB962C8B-B14F-4D97-AF65-F5344CB8AC3E}">
        <p14:creationId xmlns:p14="http://schemas.microsoft.com/office/powerpoint/2010/main" val="11947992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normAutofit/>
          </a:bodyPr>
          <a:lstStyle/>
          <a:p>
            <a:r>
              <a:rPr lang="en-US" sz="3200" dirty="0">
                <a:solidFill>
                  <a:srgbClr val="FF0000"/>
                </a:solidFill>
                <a:latin typeface="Arial" panose="020B0604020202020204" pitchFamily="34" charset="0"/>
                <a:cs typeface="Arial" panose="020B0604020202020204" pitchFamily="34" charset="0"/>
              </a:rPr>
              <a:t>CONTROL DEVICERS FOR PARTICULATES</a:t>
            </a:r>
          </a:p>
        </p:txBody>
      </p:sp>
      <p:sp>
        <p:nvSpPr>
          <p:cNvPr id="3" name="Content Placeholder 2"/>
          <p:cNvSpPr>
            <a:spLocks noGrp="1"/>
          </p:cNvSpPr>
          <p:nvPr>
            <p:ph idx="1"/>
          </p:nvPr>
        </p:nvSpPr>
        <p:spPr>
          <a:xfrm>
            <a:off x="457200" y="1798637"/>
            <a:ext cx="8229600" cy="4525963"/>
          </a:xfrm>
        </p:spPr>
        <p:txBody>
          <a:bodyPr>
            <a:normAutofit/>
          </a:bodyPr>
          <a:lstStyle/>
          <a:p>
            <a:pPr marL="514350" indent="-514350">
              <a:buFont typeface="+mj-lt"/>
              <a:buAutoNum type="arabicPeriod"/>
            </a:pPr>
            <a:r>
              <a:rPr lang="en-US" sz="2400" dirty="0">
                <a:solidFill>
                  <a:srgbClr val="3333FF"/>
                </a:solidFill>
                <a:latin typeface="Arial" pitchFamily="34" charset="0"/>
                <a:cs typeface="Arial" pitchFamily="34" charset="0"/>
              </a:rPr>
              <a:t>GRAVITATIONAL SETTLING </a:t>
            </a:r>
            <a:r>
              <a:rPr lang="en-US" sz="2400" dirty="0" smtClean="0">
                <a:solidFill>
                  <a:srgbClr val="3333FF"/>
                </a:solidFill>
                <a:latin typeface="Arial" pitchFamily="34" charset="0"/>
                <a:cs typeface="Arial" pitchFamily="34" charset="0"/>
              </a:rPr>
              <a:t>CHAMBER</a:t>
            </a:r>
          </a:p>
          <a:p>
            <a:pPr marL="514350" indent="-514350">
              <a:buAutoNum type="arabicPeriod"/>
            </a:pPr>
            <a:endParaRPr lang="en-US" sz="2400" dirty="0">
              <a:solidFill>
                <a:srgbClr val="3333FF"/>
              </a:solidFill>
              <a:latin typeface="Arial" pitchFamily="34" charset="0"/>
              <a:cs typeface="Arial" pitchFamily="34" charset="0"/>
            </a:endParaRPr>
          </a:p>
          <a:p>
            <a:pPr marL="514350" indent="-514350">
              <a:buAutoNum type="arabicPeriod"/>
            </a:pPr>
            <a:r>
              <a:rPr lang="en-US" sz="2400" dirty="0">
                <a:solidFill>
                  <a:srgbClr val="3333FF"/>
                </a:solidFill>
                <a:latin typeface="Arial" pitchFamily="34" charset="0"/>
                <a:cs typeface="Arial" pitchFamily="34" charset="0"/>
              </a:rPr>
              <a:t>ELECTROSTATIC </a:t>
            </a:r>
            <a:r>
              <a:rPr lang="en-US" sz="2400" dirty="0" smtClean="0">
                <a:solidFill>
                  <a:srgbClr val="3333FF"/>
                </a:solidFill>
                <a:latin typeface="Arial" pitchFamily="34" charset="0"/>
                <a:cs typeface="Arial" pitchFamily="34" charset="0"/>
              </a:rPr>
              <a:t>PRECIPITATORS</a:t>
            </a:r>
          </a:p>
          <a:p>
            <a:pPr marL="514350" indent="-514350">
              <a:buAutoNum type="arabicPeriod"/>
            </a:pPr>
            <a:endParaRPr lang="en-US" sz="2400" dirty="0">
              <a:solidFill>
                <a:srgbClr val="3333FF"/>
              </a:solidFill>
              <a:latin typeface="Arial" pitchFamily="34" charset="0"/>
              <a:cs typeface="Arial" pitchFamily="34" charset="0"/>
            </a:endParaRPr>
          </a:p>
          <a:p>
            <a:pPr marL="514350" indent="-514350">
              <a:buAutoNum type="arabicPeriod"/>
            </a:pPr>
            <a:r>
              <a:rPr lang="en-US" sz="2400" dirty="0">
                <a:solidFill>
                  <a:srgbClr val="3333FF"/>
                </a:solidFill>
                <a:latin typeface="Arial" pitchFamily="34" charset="0"/>
                <a:cs typeface="Arial" pitchFamily="34" charset="0"/>
              </a:rPr>
              <a:t> BAG HOUSES OR FABRIC </a:t>
            </a:r>
            <a:r>
              <a:rPr lang="en-US" sz="2400" dirty="0" smtClean="0">
                <a:solidFill>
                  <a:srgbClr val="3333FF"/>
                </a:solidFill>
                <a:latin typeface="Arial" pitchFamily="34" charset="0"/>
                <a:cs typeface="Arial" pitchFamily="34" charset="0"/>
              </a:rPr>
              <a:t>FILTERS</a:t>
            </a:r>
          </a:p>
          <a:p>
            <a:pPr marL="514350" indent="-514350">
              <a:buAutoNum type="arabicPeriod"/>
            </a:pPr>
            <a:endParaRPr lang="en-US" sz="2400" dirty="0">
              <a:solidFill>
                <a:srgbClr val="3333FF"/>
              </a:solidFill>
              <a:latin typeface="Arial" pitchFamily="34" charset="0"/>
              <a:cs typeface="Arial" pitchFamily="34" charset="0"/>
            </a:endParaRPr>
          </a:p>
          <a:p>
            <a:pPr marL="514350" indent="-514350">
              <a:buAutoNum type="arabicPeriod"/>
            </a:pPr>
            <a:r>
              <a:rPr lang="en-US" sz="2400" dirty="0">
                <a:solidFill>
                  <a:srgbClr val="3333FF"/>
                </a:solidFill>
                <a:latin typeface="Arial" pitchFamily="34" charset="0"/>
                <a:cs typeface="Arial" pitchFamily="34" charset="0"/>
              </a:rPr>
              <a:t>CYCLONE </a:t>
            </a:r>
            <a:r>
              <a:rPr lang="en-US" sz="2400" dirty="0" smtClean="0">
                <a:solidFill>
                  <a:srgbClr val="3333FF"/>
                </a:solidFill>
                <a:latin typeface="Arial" pitchFamily="34" charset="0"/>
                <a:cs typeface="Arial" pitchFamily="34" charset="0"/>
              </a:rPr>
              <a:t>SEPARATOR</a:t>
            </a:r>
          </a:p>
          <a:p>
            <a:pPr marL="514350" indent="-514350">
              <a:buAutoNum type="arabicPeriod"/>
            </a:pPr>
            <a:endParaRPr lang="en-US" sz="2400" dirty="0">
              <a:solidFill>
                <a:srgbClr val="3333FF"/>
              </a:solidFill>
              <a:latin typeface="Arial" pitchFamily="34" charset="0"/>
              <a:cs typeface="Arial" pitchFamily="34" charset="0"/>
            </a:endParaRPr>
          </a:p>
          <a:p>
            <a:pPr marL="514350" indent="-514350">
              <a:buAutoNum type="arabicPeriod"/>
            </a:pPr>
            <a:r>
              <a:rPr lang="en-US" sz="2400" dirty="0">
                <a:solidFill>
                  <a:srgbClr val="3333FF"/>
                </a:solidFill>
                <a:latin typeface="Arial" pitchFamily="34" charset="0"/>
                <a:cs typeface="Arial" pitchFamily="34" charset="0"/>
              </a:rPr>
              <a:t>WET SCRUBBERS</a:t>
            </a:r>
          </a:p>
        </p:txBody>
      </p:sp>
    </p:spTree>
    <p:extLst>
      <p:ext uri="{BB962C8B-B14F-4D97-AF65-F5344CB8AC3E}">
        <p14:creationId xmlns:p14="http://schemas.microsoft.com/office/powerpoint/2010/main" val="36416633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6" r="36060" b="54342"/>
          <a:stretch/>
        </p:blipFill>
        <p:spPr bwMode="auto">
          <a:xfrm>
            <a:off x="1676400" y="1371600"/>
            <a:ext cx="5791200" cy="3454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0" y="369239"/>
            <a:ext cx="6060332" cy="430887"/>
          </a:xfrm>
          <a:prstGeom prst="rect">
            <a:avLst/>
          </a:prstGeom>
        </p:spPr>
        <p:txBody>
          <a:bodyPr wrap="square">
            <a:spAutoFit/>
          </a:bodyPr>
          <a:lstStyle/>
          <a:p>
            <a:r>
              <a:rPr lang="en-US" sz="2200" b="1" dirty="0">
                <a:solidFill>
                  <a:srgbClr val="FF0000"/>
                </a:solidFill>
                <a:latin typeface="Arial" pitchFamily="34" charset="0"/>
                <a:cs typeface="Arial" pitchFamily="34" charset="0"/>
              </a:rPr>
              <a:t>GRAVITATIONAL </a:t>
            </a:r>
            <a:r>
              <a:rPr lang="en-US" sz="2200" b="1" dirty="0" smtClean="0">
                <a:solidFill>
                  <a:srgbClr val="FF0000"/>
                </a:solidFill>
                <a:latin typeface="Arial" pitchFamily="34" charset="0"/>
                <a:cs typeface="Arial" pitchFamily="34" charset="0"/>
              </a:rPr>
              <a:t>SETTLING CHAMBER</a:t>
            </a:r>
            <a:endParaRPr lang="en-US" sz="22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1909834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6309"/>
            <a:ext cx="8991600" cy="1143000"/>
          </a:xfrm>
        </p:spPr>
        <p:txBody>
          <a:bodyPr>
            <a:normAutofit/>
          </a:bodyPr>
          <a:lstStyle/>
          <a:p>
            <a:r>
              <a:rPr lang="en-US" sz="3200" dirty="0">
                <a:solidFill>
                  <a:srgbClr val="FF0066"/>
                </a:solidFill>
                <a:latin typeface="Arial" panose="020B0604020202020204" pitchFamily="34" charset="0"/>
                <a:cs typeface="Arial" panose="020B0604020202020204" pitchFamily="34" charset="0"/>
              </a:rPr>
              <a:t>PICTURE OF ELECTROSTATIC PRECIPITATORS </a:t>
            </a:r>
          </a:p>
        </p:txBody>
      </p:sp>
      <p:pic>
        <p:nvPicPr>
          <p:cNvPr id="1026" name="Picture 2" descr="Image result for ELECTROSTATIC PRECIPITA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55" y="1447800"/>
            <a:ext cx="7882973" cy="508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8377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a:bodyPr>
          <a:lstStyle/>
          <a:p>
            <a:r>
              <a:rPr lang="en-US" sz="3200" dirty="0">
                <a:solidFill>
                  <a:srgbClr val="FF0066"/>
                </a:solidFill>
                <a:latin typeface="Arial" panose="020B0604020202020204" pitchFamily="34" charset="0"/>
                <a:cs typeface="Arial" panose="020B0604020202020204" pitchFamily="34" charset="0"/>
              </a:rPr>
              <a:t>BAG HOUSES</a:t>
            </a:r>
          </a:p>
        </p:txBody>
      </p:sp>
      <p:sp>
        <p:nvSpPr>
          <p:cNvPr id="3" name="Content Placeholder 2"/>
          <p:cNvSpPr>
            <a:spLocks noGrp="1"/>
          </p:cNvSpPr>
          <p:nvPr>
            <p:ph idx="1"/>
          </p:nvPr>
        </p:nvSpPr>
        <p:spPr>
          <a:xfrm>
            <a:off x="457200" y="990600"/>
            <a:ext cx="8229600" cy="4525963"/>
          </a:xfrm>
        </p:spPr>
        <p:txBody>
          <a:bodyPr>
            <a:normAutofit/>
          </a:bodyPr>
          <a:lstStyle/>
          <a:p>
            <a:pPr algn="just"/>
            <a:r>
              <a:rPr lang="en-US" sz="2400" dirty="0">
                <a:latin typeface="Arial" pitchFamily="34" charset="0"/>
                <a:cs typeface="Arial" pitchFamily="34" charset="0"/>
              </a:rPr>
              <a:t>Dry particulates are trapped by filters made up of cloth</a:t>
            </a:r>
          </a:p>
          <a:p>
            <a:pPr algn="just"/>
            <a:r>
              <a:rPr lang="en-US" sz="2400" dirty="0">
                <a:latin typeface="Arial" pitchFamily="34" charset="0"/>
                <a:cs typeface="Arial" pitchFamily="34" charset="0"/>
              </a:rPr>
              <a:t>During shaken of the filter all the paper or similar materials blown from the filters down into the hopper.</a:t>
            </a:r>
          </a:p>
          <a:p>
            <a:pPr algn="just"/>
            <a:r>
              <a:rPr lang="en-US" sz="2400" dirty="0">
                <a:latin typeface="Arial" pitchFamily="34" charset="0"/>
                <a:cs typeface="Arial" pitchFamily="34" charset="0"/>
              </a:rPr>
              <a:t> Asbestos and silicone coated glass cloth can </a:t>
            </a:r>
            <a:r>
              <a:rPr lang="en-US" sz="2400" dirty="0" smtClean="0">
                <a:latin typeface="Arial" pitchFamily="34" charset="0"/>
                <a:cs typeface="Arial" pitchFamily="34" charset="0"/>
              </a:rPr>
              <a:t>withstand </a:t>
            </a:r>
            <a:r>
              <a:rPr lang="en-US" sz="2400" dirty="0">
                <a:latin typeface="Arial" pitchFamily="34" charset="0"/>
                <a:cs typeface="Arial" pitchFamily="34" charset="0"/>
              </a:rPr>
              <a:t>higher temperatures up to 350°C. </a:t>
            </a:r>
          </a:p>
          <a:p>
            <a:pPr algn="just"/>
            <a:r>
              <a:rPr lang="en-US" sz="2400" dirty="0">
                <a:latin typeface="Arial" pitchFamily="34" charset="0"/>
                <a:cs typeface="Arial" pitchFamily="34" charset="0"/>
              </a:rPr>
              <a:t>They are used to control air pollutants from steel, foundries , furnances etc.</a:t>
            </a:r>
          </a:p>
        </p:txBody>
      </p:sp>
      <p:pic>
        <p:nvPicPr>
          <p:cNvPr id="3074" name="Picture 2" descr="Baghouse Inspection - InterNAC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041" y="4267200"/>
            <a:ext cx="2514600" cy="245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5769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a:solidFill>
                  <a:srgbClr val="FF0066"/>
                </a:solidFill>
                <a:latin typeface="Arial" panose="020B0604020202020204" pitchFamily="34" charset="0"/>
                <a:cs typeface="Arial" panose="020B0604020202020204" pitchFamily="34" charset="0"/>
              </a:rPr>
              <a:t>CYCLONES	</a:t>
            </a:r>
          </a:p>
        </p:txBody>
      </p:sp>
      <p:sp>
        <p:nvSpPr>
          <p:cNvPr id="3" name="Content Placeholder 2"/>
          <p:cNvSpPr>
            <a:spLocks noGrp="1"/>
          </p:cNvSpPr>
          <p:nvPr>
            <p:ph idx="1"/>
          </p:nvPr>
        </p:nvSpPr>
        <p:spPr>
          <a:xfrm>
            <a:off x="533400" y="1371600"/>
            <a:ext cx="8382000" cy="4525963"/>
          </a:xfrm>
        </p:spPr>
        <p:txBody>
          <a:bodyPr>
            <a:noAutofit/>
          </a:bodyPr>
          <a:lstStyle/>
          <a:p>
            <a:pPr>
              <a:spcAft>
                <a:spcPts val="1200"/>
              </a:spcAft>
              <a:buFont typeface="Wingdings" panose="05000000000000000000" pitchFamily="2" charset="2"/>
              <a:buChar char="Ø"/>
            </a:pPr>
            <a:r>
              <a:rPr lang="en-US" sz="2400" dirty="0">
                <a:latin typeface="Arial" pitchFamily="34" charset="0"/>
                <a:cs typeface="Arial" pitchFamily="34" charset="0"/>
              </a:rPr>
              <a:t>It produces a centrifugal </a:t>
            </a:r>
            <a:r>
              <a:rPr lang="en-US" sz="2400" dirty="0" smtClean="0">
                <a:latin typeface="Arial" pitchFamily="34" charset="0"/>
                <a:cs typeface="Arial" pitchFamily="34" charset="0"/>
              </a:rPr>
              <a:t>force.</a:t>
            </a:r>
          </a:p>
          <a:p>
            <a:pPr>
              <a:spcAft>
                <a:spcPts val="1200"/>
              </a:spcAft>
              <a:buFont typeface="Wingdings" panose="05000000000000000000" pitchFamily="2" charset="2"/>
              <a:buChar char="Ø"/>
            </a:pPr>
            <a:r>
              <a:rPr lang="en-US" sz="2400" dirty="0" smtClean="0">
                <a:latin typeface="Arial" pitchFamily="34" charset="0"/>
                <a:cs typeface="Arial" pitchFamily="34" charset="0"/>
              </a:rPr>
              <a:t>Dust containing </a:t>
            </a:r>
            <a:r>
              <a:rPr lang="en-US" sz="2400" dirty="0">
                <a:latin typeface="Arial" pitchFamily="34" charset="0"/>
                <a:cs typeface="Arial" pitchFamily="34" charset="0"/>
              </a:rPr>
              <a:t>gas is </a:t>
            </a:r>
            <a:r>
              <a:rPr lang="en-US" sz="2400" dirty="0" smtClean="0">
                <a:latin typeface="Arial" pitchFamily="34" charset="0"/>
                <a:cs typeface="Arial" pitchFamily="34" charset="0"/>
              </a:rPr>
              <a:t>whished </a:t>
            </a:r>
            <a:r>
              <a:rPr lang="en-US" sz="2400" dirty="0">
                <a:latin typeface="Arial" pitchFamily="34" charset="0"/>
                <a:cs typeface="Arial" pitchFamily="34" charset="0"/>
              </a:rPr>
              <a:t>very rapidly inside a collector shaped like cylinder. </a:t>
            </a:r>
            <a:endParaRPr lang="en-US" sz="2400" dirty="0" smtClean="0">
              <a:latin typeface="Arial" pitchFamily="34" charset="0"/>
              <a:cs typeface="Arial" pitchFamily="34" charset="0"/>
            </a:endParaRPr>
          </a:p>
          <a:p>
            <a:pPr>
              <a:spcAft>
                <a:spcPts val="1200"/>
              </a:spcAft>
              <a:buFont typeface="Wingdings" panose="05000000000000000000" pitchFamily="2" charset="2"/>
              <a:buChar char="Ø"/>
            </a:pPr>
            <a:r>
              <a:rPr lang="en-US" sz="2400" dirty="0" smtClean="0">
                <a:latin typeface="Arial" pitchFamily="34" charset="0"/>
                <a:cs typeface="Arial" pitchFamily="34" charset="0"/>
              </a:rPr>
              <a:t>The spinning </a:t>
            </a:r>
            <a:r>
              <a:rPr lang="en-US" sz="2400" dirty="0">
                <a:latin typeface="Arial" pitchFamily="34" charset="0"/>
                <a:cs typeface="Arial" pitchFamily="34" charset="0"/>
              </a:rPr>
              <a:t>motion creates centrifugal forces causing particles to be thrown against the walls of the </a:t>
            </a:r>
            <a:r>
              <a:rPr lang="en-US" sz="2400" dirty="0" smtClean="0">
                <a:latin typeface="Arial" pitchFamily="34" charset="0"/>
                <a:cs typeface="Arial" pitchFamily="34" charset="0"/>
              </a:rPr>
              <a:t>cylinder, </a:t>
            </a:r>
            <a:r>
              <a:rPr lang="en-US" sz="2400" dirty="0">
                <a:latin typeface="Arial" pitchFamily="34" charset="0"/>
                <a:cs typeface="Arial" pitchFamily="34" charset="0"/>
              </a:rPr>
              <a:t>drop into the </a:t>
            </a:r>
            <a:r>
              <a:rPr lang="en-US" sz="2400" dirty="0" smtClean="0">
                <a:latin typeface="Arial" pitchFamily="34" charset="0"/>
                <a:cs typeface="Arial" pitchFamily="34" charset="0"/>
              </a:rPr>
              <a:t>hopper.</a:t>
            </a:r>
          </a:p>
          <a:p>
            <a:pPr>
              <a:spcAft>
                <a:spcPts val="1200"/>
              </a:spcAft>
              <a:buFont typeface="Wingdings" panose="05000000000000000000" pitchFamily="2" charset="2"/>
              <a:buChar char="Ø"/>
            </a:pPr>
            <a:r>
              <a:rPr lang="en-US" sz="2400" dirty="0" smtClean="0">
                <a:latin typeface="Arial" pitchFamily="34" charset="0"/>
                <a:cs typeface="Arial" pitchFamily="34" charset="0"/>
              </a:rPr>
              <a:t>They </a:t>
            </a:r>
            <a:r>
              <a:rPr lang="en-US" sz="2400" dirty="0">
                <a:latin typeface="Arial" pitchFamily="34" charset="0"/>
                <a:cs typeface="Arial" pitchFamily="34" charset="0"/>
              </a:rPr>
              <a:t>are used in cotton gins. Rock crushers and some industrial process</a:t>
            </a:r>
          </a:p>
        </p:txBody>
      </p:sp>
    </p:spTree>
    <p:extLst>
      <p:ext uri="{BB962C8B-B14F-4D97-AF65-F5344CB8AC3E}">
        <p14:creationId xmlns:p14="http://schemas.microsoft.com/office/powerpoint/2010/main" val="13975922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a:solidFill>
                  <a:srgbClr val="FF0066"/>
                </a:solidFill>
                <a:latin typeface="Arial" panose="020B0604020202020204" pitchFamily="34" charset="0"/>
                <a:cs typeface="Arial" panose="020B0604020202020204" pitchFamily="34" charset="0"/>
              </a:rPr>
              <a:t>PICUTRES OF CYCLONES</a:t>
            </a:r>
          </a:p>
        </p:txBody>
      </p:sp>
      <p:pic>
        <p:nvPicPr>
          <p:cNvPr id="4098" name="Picture 2" descr="CAN GROUP Cyclone Separator, Can Group Of Industries | ID: 53661244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051432"/>
            <a:ext cx="4038600" cy="565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772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chemeClr val="accent1"/>
                </a:solidFill>
                <a:latin typeface="Arial" panose="020B0604020202020204" pitchFamily="34" charset="0"/>
                <a:cs typeface="Arial" panose="020B0604020202020204" pitchFamily="34" charset="0"/>
              </a:rPr>
              <a:t>Layers of Atmosphere  </a:t>
            </a:r>
            <a:endParaRPr lang="en-US" b="1" dirty="0">
              <a:solidFill>
                <a:schemeClr val="accent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9258" y="1111871"/>
            <a:ext cx="5486400" cy="3886200"/>
          </a:xfrm>
        </p:spPr>
        <p:txBody>
          <a:bodyPr>
            <a:normAutofit/>
          </a:bodyPr>
          <a:lstStyle/>
          <a:p>
            <a:pPr>
              <a:buClr>
                <a:schemeClr val="accent1"/>
              </a:buClr>
              <a:buNone/>
            </a:pPr>
            <a:r>
              <a:rPr lang="en-US" sz="2400" b="1" dirty="0" smtClean="0">
                <a:latin typeface="Arial" panose="020B0604020202020204" pitchFamily="34" charset="0"/>
                <a:cs typeface="Arial" panose="020B0604020202020204" pitchFamily="34" charset="0"/>
              </a:rPr>
              <a:t>The atmosphere has four layers</a:t>
            </a:r>
          </a:p>
          <a:p>
            <a:pPr lvl="1">
              <a:buClr>
                <a:schemeClr val="accent1"/>
              </a:buClr>
              <a:buFont typeface="Wingdings" pitchFamily="2" charset="2"/>
              <a:buChar char="Ø"/>
            </a:pPr>
            <a:r>
              <a:rPr lang="en-US" sz="2400" b="1" dirty="0" smtClean="0">
                <a:latin typeface="Arial" panose="020B0604020202020204" pitchFamily="34" charset="0"/>
                <a:cs typeface="Arial" panose="020B0604020202020204" pitchFamily="34" charset="0"/>
              </a:rPr>
              <a:t>Thermosphere</a:t>
            </a:r>
          </a:p>
          <a:p>
            <a:pPr lvl="1">
              <a:buClr>
                <a:schemeClr val="accent1"/>
              </a:buClr>
              <a:buFont typeface="Wingdings" pitchFamily="2" charset="2"/>
              <a:buChar char="Ø"/>
            </a:pPr>
            <a:endParaRPr lang="en-US" sz="2400" b="1" dirty="0">
              <a:latin typeface="Arial" panose="020B0604020202020204" pitchFamily="34" charset="0"/>
              <a:cs typeface="Arial" panose="020B0604020202020204" pitchFamily="34" charset="0"/>
            </a:endParaRPr>
          </a:p>
          <a:p>
            <a:pPr lvl="1">
              <a:buClr>
                <a:schemeClr val="accent1"/>
              </a:buClr>
              <a:buFont typeface="Wingdings" pitchFamily="2" charset="2"/>
              <a:buChar char="Ø"/>
            </a:pPr>
            <a:r>
              <a:rPr lang="en-US" sz="2400" b="1" dirty="0" smtClean="0">
                <a:latin typeface="Arial" panose="020B0604020202020204" pitchFamily="34" charset="0"/>
                <a:cs typeface="Arial" panose="020B0604020202020204" pitchFamily="34" charset="0"/>
              </a:rPr>
              <a:t>Mesosphere</a:t>
            </a:r>
            <a:endParaRPr lang="en-US" sz="2400" b="1" dirty="0">
              <a:latin typeface="Arial" panose="020B0604020202020204" pitchFamily="34" charset="0"/>
              <a:cs typeface="Arial" panose="020B0604020202020204" pitchFamily="34" charset="0"/>
            </a:endParaRPr>
          </a:p>
          <a:p>
            <a:pPr>
              <a:buClr>
                <a:schemeClr val="accent1"/>
              </a:buClr>
              <a:buFont typeface="Wingdings" pitchFamily="2" charset="2"/>
              <a:buChar char="Ø"/>
            </a:pPr>
            <a:endParaRPr lang="en-US" sz="2400" b="1" dirty="0" smtClean="0">
              <a:latin typeface="Arial" panose="020B0604020202020204" pitchFamily="34" charset="0"/>
              <a:cs typeface="Arial" panose="020B0604020202020204" pitchFamily="34" charset="0"/>
            </a:endParaRPr>
          </a:p>
          <a:p>
            <a:pPr lvl="1">
              <a:buClr>
                <a:schemeClr val="accent1"/>
              </a:buClr>
              <a:buFont typeface="Wingdings" pitchFamily="2" charset="2"/>
              <a:buChar char="Ø"/>
            </a:pPr>
            <a:r>
              <a:rPr lang="en-US" sz="2400" b="1" dirty="0" smtClean="0">
                <a:latin typeface="Arial" panose="020B0604020202020204" pitchFamily="34" charset="0"/>
                <a:cs typeface="Arial" panose="020B0604020202020204" pitchFamily="34" charset="0"/>
              </a:rPr>
              <a:t>Stratosphere</a:t>
            </a:r>
            <a:endParaRPr lang="en-US" sz="2400" b="1" dirty="0">
              <a:latin typeface="Arial" panose="020B0604020202020204" pitchFamily="34" charset="0"/>
              <a:cs typeface="Arial" panose="020B0604020202020204" pitchFamily="34" charset="0"/>
            </a:endParaRPr>
          </a:p>
          <a:p>
            <a:pPr>
              <a:buClr>
                <a:schemeClr val="accent1"/>
              </a:buClr>
              <a:buFont typeface="Wingdings" pitchFamily="2" charset="2"/>
              <a:buChar char="Ø"/>
            </a:pPr>
            <a:endParaRPr lang="en-US" sz="2400" b="1" dirty="0" smtClean="0">
              <a:latin typeface="Arial" panose="020B0604020202020204" pitchFamily="34" charset="0"/>
              <a:cs typeface="Arial" panose="020B0604020202020204" pitchFamily="34" charset="0"/>
            </a:endParaRPr>
          </a:p>
          <a:p>
            <a:pPr lvl="1">
              <a:buClr>
                <a:schemeClr val="accent1"/>
              </a:buClr>
              <a:buFont typeface="Wingdings" pitchFamily="2" charset="2"/>
              <a:buChar char="Ø"/>
            </a:pPr>
            <a:r>
              <a:rPr lang="en-US" sz="2400" b="1" dirty="0" smtClean="0">
                <a:latin typeface="Arial" panose="020B0604020202020204" pitchFamily="34" charset="0"/>
                <a:cs typeface="Arial" panose="020B0604020202020204" pitchFamily="34" charset="0"/>
              </a:rPr>
              <a:t>Troposphere</a:t>
            </a:r>
            <a:endParaRPr lang="en-US" sz="2400" b="1" dirty="0">
              <a:latin typeface="Arial" panose="020B0604020202020204" pitchFamily="34" charset="0"/>
              <a:cs typeface="Arial" panose="020B0604020202020204" pitchFamily="34" charset="0"/>
            </a:endParaRPr>
          </a:p>
        </p:txBody>
      </p:sp>
      <p:pic>
        <p:nvPicPr>
          <p:cNvPr id="5" name="Picture 6"/>
          <p:cNvPicPr>
            <a:picLocks noChangeAspect="1" noChangeArrowheads="1"/>
          </p:cNvPicPr>
          <p:nvPr/>
        </p:nvPicPr>
        <p:blipFill>
          <a:blip r:embed="rId2"/>
          <a:srcRect/>
          <a:stretch>
            <a:fillRect/>
          </a:stretch>
        </p:blipFill>
        <p:spPr bwMode="auto">
          <a:xfrm>
            <a:off x="5797550" y="1188396"/>
            <a:ext cx="3346450" cy="5638800"/>
          </a:xfrm>
          <a:prstGeom prst="rect">
            <a:avLst/>
          </a:prstGeom>
          <a:noFill/>
        </p:spPr>
      </p:pic>
      <p:cxnSp>
        <p:nvCxnSpPr>
          <p:cNvPr id="6" name="Straight Arrow Connector 5"/>
          <p:cNvCxnSpPr/>
          <p:nvPr/>
        </p:nvCxnSpPr>
        <p:spPr>
          <a:xfrm flipV="1">
            <a:off x="4876800" y="1188396"/>
            <a:ext cx="38100" cy="563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933666" y="5793053"/>
            <a:ext cx="878767"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10 km</a:t>
            </a:r>
            <a:endParaRPr lang="en-US" sz="2000" dirty="0">
              <a:latin typeface="Arial" panose="020B0604020202020204" pitchFamily="34" charset="0"/>
              <a:cs typeface="Arial" panose="020B0604020202020204" pitchFamily="34" charset="0"/>
            </a:endParaRPr>
          </a:p>
        </p:txBody>
      </p:sp>
      <p:sp>
        <p:nvSpPr>
          <p:cNvPr id="10" name="TextBox 9"/>
          <p:cNvSpPr txBox="1"/>
          <p:nvPr/>
        </p:nvSpPr>
        <p:spPr>
          <a:xfrm>
            <a:off x="4960961" y="4114378"/>
            <a:ext cx="904415"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50 km</a:t>
            </a:r>
            <a:endParaRPr lang="en-US" sz="2000" dirty="0">
              <a:latin typeface="Arial" panose="020B0604020202020204" pitchFamily="34" charset="0"/>
              <a:cs typeface="Arial" panose="020B0604020202020204" pitchFamily="34" charset="0"/>
            </a:endParaRPr>
          </a:p>
        </p:txBody>
      </p:sp>
      <p:sp>
        <p:nvSpPr>
          <p:cNvPr id="11" name="TextBox 10"/>
          <p:cNvSpPr txBox="1"/>
          <p:nvPr/>
        </p:nvSpPr>
        <p:spPr>
          <a:xfrm>
            <a:off x="5007307" y="2585829"/>
            <a:ext cx="881973"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80 km</a:t>
            </a:r>
            <a:endParaRPr lang="en-US" sz="2000" dirty="0">
              <a:latin typeface="Arial" panose="020B0604020202020204" pitchFamily="34" charset="0"/>
              <a:cs typeface="Arial" panose="020B0604020202020204" pitchFamily="34" charset="0"/>
            </a:endParaRPr>
          </a:p>
        </p:txBody>
      </p:sp>
      <p:sp>
        <p:nvSpPr>
          <p:cNvPr id="12" name="TextBox 11"/>
          <p:cNvSpPr txBox="1"/>
          <p:nvPr/>
        </p:nvSpPr>
        <p:spPr>
          <a:xfrm>
            <a:off x="4952716" y="1111871"/>
            <a:ext cx="1024639"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600 km</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742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FF0066"/>
                </a:solidFill>
                <a:latin typeface="Arial" panose="020B0604020202020204" pitchFamily="34" charset="0"/>
                <a:cs typeface="Arial" panose="020B0604020202020204" pitchFamily="34" charset="0"/>
              </a:rPr>
              <a:t>WET SCRUBBERS</a:t>
            </a:r>
          </a:p>
        </p:txBody>
      </p:sp>
      <p:sp>
        <p:nvSpPr>
          <p:cNvPr id="3" name="Content Placeholder 2"/>
          <p:cNvSpPr>
            <a:spLocks noGrp="1"/>
          </p:cNvSpPr>
          <p:nvPr>
            <p:ph idx="1"/>
          </p:nvPr>
        </p:nvSpPr>
        <p:spPr/>
        <p:txBody>
          <a:bodyPr>
            <a:normAutofit/>
          </a:bodyPr>
          <a:lstStyle/>
          <a:p>
            <a:pPr algn="just">
              <a:buFont typeface="Wingdings" pitchFamily="2" charset="2"/>
              <a:buChar char="Ø"/>
            </a:pPr>
            <a:r>
              <a:rPr lang="en-US" sz="2400" dirty="0">
                <a:solidFill>
                  <a:srgbClr val="3333FF"/>
                </a:solidFill>
                <a:latin typeface="Arial" pitchFamily="34" charset="0"/>
                <a:cs typeface="Arial" pitchFamily="34" charset="0"/>
              </a:rPr>
              <a:t>Wet scrubbing is particularly useful for simultaneous removal of reactive gases and fine particulate matter from exhaust </a:t>
            </a:r>
            <a:r>
              <a:rPr lang="en-US" sz="2400" dirty="0" smtClean="0">
                <a:solidFill>
                  <a:srgbClr val="3333FF"/>
                </a:solidFill>
                <a:latin typeface="Arial" pitchFamily="34" charset="0"/>
                <a:cs typeface="Arial" pitchFamily="34" charset="0"/>
              </a:rPr>
              <a:t>gases.</a:t>
            </a:r>
          </a:p>
          <a:p>
            <a:pPr algn="just">
              <a:buFont typeface="Wingdings" pitchFamily="2" charset="2"/>
              <a:buChar char="Ø"/>
            </a:pPr>
            <a:endParaRPr lang="en-US" sz="2400" dirty="0">
              <a:solidFill>
                <a:srgbClr val="3333FF"/>
              </a:solidFill>
              <a:latin typeface="Arial" pitchFamily="34" charset="0"/>
              <a:cs typeface="Arial" pitchFamily="34" charset="0"/>
            </a:endParaRPr>
          </a:p>
          <a:p>
            <a:pPr algn="just">
              <a:buFont typeface="Wingdings" pitchFamily="2" charset="2"/>
              <a:buChar char="Ø"/>
            </a:pPr>
            <a:r>
              <a:rPr lang="en-US" sz="2400" dirty="0" smtClean="0">
                <a:solidFill>
                  <a:srgbClr val="3333FF"/>
                </a:solidFill>
                <a:latin typeface="Arial" pitchFamily="34" charset="0"/>
                <a:cs typeface="Arial" pitchFamily="34" charset="0"/>
              </a:rPr>
              <a:t>In </a:t>
            </a:r>
            <a:r>
              <a:rPr lang="en-US" sz="2400" dirty="0">
                <a:solidFill>
                  <a:srgbClr val="3333FF"/>
                </a:solidFill>
                <a:latin typeface="Arial" pitchFamily="34" charset="0"/>
                <a:cs typeface="Arial" pitchFamily="34" charset="0"/>
              </a:rPr>
              <a:t>scrubber particulates, vapours, gases are controlled by  passing the gas stream through a liquid solution. </a:t>
            </a:r>
            <a:endParaRPr lang="en-US" sz="2400" dirty="0" smtClean="0">
              <a:solidFill>
                <a:srgbClr val="3333FF"/>
              </a:solidFill>
              <a:latin typeface="Arial" pitchFamily="34" charset="0"/>
              <a:cs typeface="Arial" pitchFamily="34" charset="0"/>
            </a:endParaRPr>
          </a:p>
          <a:p>
            <a:pPr algn="just">
              <a:buFont typeface="Wingdings" pitchFamily="2" charset="2"/>
              <a:buChar char="Ø"/>
            </a:pPr>
            <a:endParaRPr lang="en-US" sz="2400" dirty="0">
              <a:solidFill>
                <a:srgbClr val="3333FF"/>
              </a:solidFill>
              <a:latin typeface="Arial" pitchFamily="34" charset="0"/>
              <a:cs typeface="Arial" pitchFamily="34" charset="0"/>
            </a:endParaRPr>
          </a:p>
          <a:p>
            <a:pPr algn="just">
              <a:buFont typeface="Wingdings" pitchFamily="2" charset="2"/>
              <a:buChar char="Ø"/>
            </a:pPr>
            <a:r>
              <a:rPr lang="en-US" sz="2400" dirty="0" smtClean="0">
                <a:solidFill>
                  <a:srgbClr val="3333FF"/>
                </a:solidFill>
                <a:latin typeface="Arial" pitchFamily="34" charset="0"/>
                <a:cs typeface="Arial" pitchFamily="34" charset="0"/>
              </a:rPr>
              <a:t>They </a:t>
            </a:r>
            <a:r>
              <a:rPr lang="en-US" sz="2400" dirty="0">
                <a:solidFill>
                  <a:srgbClr val="3333FF"/>
                </a:solidFill>
                <a:latin typeface="Arial" pitchFamily="34" charset="0"/>
                <a:cs typeface="Arial" pitchFamily="34" charset="0"/>
              </a:rPr>
              <a:t>are used on coal burning power plants. Concrete plants etc.</a:t>
            </a:r>
          </a:p>
        </p:txBody>
      </p:sp>
    </p:spTree>
    <p:extLst>
      <p:ext uri="{BB962C8B-B14F-4D97-AF65-F5344CB8AC3E}">
        <p14:creationId xmlns:p14="http://schemas.microsoft.com/office/powerpoint/2010/main" val="20627974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normAutofit fontScale="90000"/>
          </a:bodyPr>
          <a:lstStyle/>
          <a:p>
            <a:r>
              <a:rPr lang="en-US" dirty="0">
                <a:solidFill>
                  <a:srgbClr val="FF0066"/>
                </a:solidFill>
                <a:latin typeface="Arial" panose="020B0604020202020204" pitchFamily="34" charset="0"/>
                <a:cs typeface="Arial" panose="020B0604020202020204" pitchFamily="34" charset="0"/>
              </a:rPr>
              <a:t>PICTURES OF WET SCRUBBERS</a:t>
            </a:r>
          </a:p>
        </p:txBody>
      </p:sp>
      <p:pic>
        <p:nvPicPr>
          <p:cNvPr id="5122" name="Picture 2" descr="Figure 1 from Fuzzy Logic Controller (FLC) for the Control of Particulate  Matter (PM) Emission in Wet Scrubber System | Semantic Scholar"/>
          <p:cNvPicPr>
            <a:picLocks noChangeAspect="1" noChangeArrowheads="1"/>
          </p:cNvPicPr>
          <p:nvPr/>
        </p:nvPicPr>
        <p:blipFill rotWithShape="1">
          <a:blip r:embed="rId2">
            <a:extLst>
              <a:ext uri="{28A0092B-C50C-407E-A947-70E740481C1C}">
                <a14:useLocalDpi xmlns:a14="http://schemas.microsoft.com/office/drawing/2010/main" val="0"/>
              </a:ext>
            </a:extLst>
          </a:blip>
          <a:srcRect b="2594"/>
          <a:stretch/>
        </p:blipFill>
        <p:spPr bwMode="auto">
          <a:xfrm>
            <a:off x="1371600" y="838200"/>
            <a:ext cx="6400800" cy="5678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8674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500" y="840154"/>
            <a:ext cx="7810500" cy="3462482"/>
          </a:xfrm>
          <a:prstGeom prst="rect">
            <a:avLst/>
          </a:prstGeom>
          <a:noFill/>
        </p:spPr>
        <p:txBody>
          <a:bodyPr wrap="square" lIns="76197" tIns="38098" rIns="76197" bIns="38098" rtlCol="0">
            <a:spAutoFit/>
          </a:bodyPr>
          <a:lstStyle/>
          <a:p>
            <a:pPr algn="just"/>
            <a:r>
              <a:rPr lang="en-US" sz="2200" dirty="0" smtClean="0">
                <a:solidFill>
                  <a:srgbClr val="FF0000"/>
                </a:solidFill>
                <a:latin typeface="Arial" panose="020B0604020202020204" pitchFamily="34" charset="0"/>
                <a:cs typeface="Arial" panose="020B0604020202020204" pitchFamily="34" charset="0"/>
              </a:rPr>
              <a:t>Water Pollution can be defined as the presence of some foreign substances or impurities (organic, inorganic, radiological, biological,) in such quantity so as to constitute a health hazard by lowering the quality and making it unfit for use</a:t>
            </a:r>
          </a:p>
          <a:p>
            <a:endParaRPr lang="en-US" dirty="0" smtClean="0">
              <a:latin typeface="Arial" panose="020B0604020202020204" pitchFamily="34" charset="0"/>
              <a:cs typeface="Arial" panose="020B0604020202020204" pitchFamily="34" charset="0"/>
            </a:endParaRPr>
          </a:p>
          <a:p>
            <a:pPr marL="380985" indent="-380985">
              <a:buFont typeface="Wingdings" pitchFamily="2" charset="2"/>
              <a:buChar char="q"/>
            </a:pPr>
            <a:r>
              <a:rPr lang="en-US" sz="2300" dirty="0" smtClean="0">
                <a:solidFill>
                  <a:srgbClr val="0000FF"/>
                </a:solidFill>
                <a:latin typeface="Arial" panose="020B0604020202020204" pitchFamily="34" charset="0"/>
                <a:cs typeface="Arial" panose="020B0604020202020204" pitchFamily="34" charset="0"/>
              </a:rPr>
              <a:t>Water waste release from domestic, commercial, municipal, institution etc. are grouped as Sewage.</a:t>
            </a:r>
          </a:p>
          <a:p>
            <a:pPr marL="380985" indent="-380985">
              <a:buFont typeface="Wingdings" pitchFamily="2" charset="2"/>
              <a:buChar char="q"/>
            </a:pPr>
            <a:r>
              <a:rPr lang="en-US" sz="2300" dirty="0" smtClean="0">
                <a:solidFill>
                  <a:srgbClr val="0000FF"/>
                </a:solidFill>
                <a:latin typeface="Arial" panose="020B0604020202020204" pitchFamily="34" charset="0"/>
                <a:cs typeface="Arial" panose="020B0604020202020204" pitchFamily="34" charset="0"/>
              </a:rPr>
              <a:t>The discharge of waste from various industries is termed as Effluents</a:t>
            </a:r>
            <a:endParaRPr lang="en-US" sz="2300" dirty="0">
              <a:solidFill>
                <a:srgbClr val="0000FF"/>
              </a:solidFill>
              <a:latin typeface="Arial" panose="020B0604020202020204" pitchFamily="34" charset="0"/>
              <a:cs typeface="Arial" panose="020B0604020202020204" pitchFamily="34" charset="0"/>
            </a:endParaRPr>
          </a:p>
        </p:txBody>
      </p:sp>
      <p:sp>
        <p:nvSpPr>
          <p:cNvPr id="5" name="Rectangle 4"/>
          <p:cNvSpPr/>
          <p:nvPr/>
        </p:nvSpPr>
        <p:spPr>
          <a:xfrm>
            <a:off x="2476500" y="127000"/>
            <a:ext cx="3866630" cy="692493"/>
          </a:xfrm>
          <a:prstGeom prst="rect">
            <a:avLst/>
          </a:prstGeom>
        </p:spPr>
        <p:txBody>
          <a:bodyPr wrap="none" lIns="76197" tIns="38098" rIns="76197" bIns="38098">
            <a:spAutoFit/>
          </a:bodyPr>
          <a:lstStyle/>
          <a:p>
            <a:pPr>
              <a:buNone/>
            </a:pPr>
            <a:r>
              <a:rPr lang="en-US" sz="4000" b="1" dirty="0">
                <a:solidFill>
                  <a:srgbClr val="7030A0"/>
                </a:solidFill>
                <a:latin typeface="Arial" panose="020B0604020202020204" pitchFamily="34" charset="0"/>
                <a:cs typeface="Arial" panose="020B0604020202020204" pitchFamily="34" charset="0"/>
              </a:rPr>
              <a:t>Water pollution</a:t>
            </a:r>
            <a:endParaRPr lang="en-US" sz="4000" dirty="0">
              <a:solidFill>
                <a:srgbClr val="7030A0"/>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000" y="4560346"/>
            <a:ext cx="3290671" cy="218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4552462"/>
            <a:ext cx="3853961" cy="216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4007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4000" y="254000"/>
            <a:ext cx="8763000" cy="4909032"/>
          </a:xfrm>
          <a:prstGeom prst="rect">
            <a:avLst/>
          </a:prstGeom>
        </p:spPr>
        <p:txBody>
          <a:bodyPr wrap="square" lIns="76197" tIns="38098" rIns="76197" bIns="38098">
            <a:spAutoFit/>
          </a:bodyPr>
          <a:lstStyle/>
          <a:p>
            <a:pPr>
              <a:buNone/>
            </a:pPr>
            <a:r>
              <a:rPr lang="en-US" sz="3700" b="1" dirty="0" smtClean="0">
                <a:solidFill>
                  <a:srgbClr val="3333FF"/>
                </a:solidFill>
                <a:latin typeface="Arial" panose="020B0604020202020204" pitchFamily="34" charset="0"/>
                <a:cs typeface="Arial" panose="020B0604020202020204" pitchFamily="34" charset="0"/>
              </a:rPr>
              <a:t>The sign of water pollution</a:t>
            </a:r>
          </a:p>
          <a:p>
            <a:pPr>
              <a:buNone/>
            </a:pPr>
            <a:endParaRPr lang="en-US" sz="3700" b="1" dirty="0" smtClean="0">
              <a:solidFill>
                <a:srgbClr val="3333FF"/>
              </a:solidFill>
              <a:latin typeface="Arial" panose="020B0604020202020204" pitchFamily="34" charset="0"/>
              <a:cs typeface="Arial" panose="020B0604020202020204" pitchFamily="34" charset="0"/>
            </a:endParaRPr>
          </a:p>
          <a:p>
            <a:pPr marL="619100" indent="-619100">
              <a:buAutoNum type="arabicPeriod"/>
            </a:pPr>
            <a:r>
              <a:rPr lang="en-US" sz="3000" dirty="0" smtClean="0">
                <a:latin typeface="Arial" panose="020B0604020202020204" pitchFamily="34" charset="0"/>
                <a:cs typeface="Arial" panose="020B0604020202020204" pitchFamily="34" charset="0"/>
              </a:rPr>
              <a:t>The </a:t>
            </a:r>
            <a:r>
              <a:rPr lang="en-US" sz="3000" dirty="0">
                <a:latin typeface="Arial" panose="020B0604020202020204" pitchFamily="34" charset="0"/>
                <a:cs typeface="Arial" panose="020B0604020202020204" pitchFamily="34" charset="0"/>
              </a:rPr>
              <a:t>b</a:t>
            </a:r>
            <a:r>
              <a:rPr lang="en-US" sz="3000" dirty="0" smtClean="0">
                <a:latin typeface="Arial" panose="020B0604020202020204" pitchFamily="34" charset="0"/>
                <a:cs typeface="Arial" panose="020B0604020202020204" pitchFamily="34" charset="0"/>
              </a:rPr>
              <a:t>ad taste of drinking water</a:t>
            </a:r>
          </a:p>
          <a:p>
            <a:pPr marL="619100" indent="-619100">
              <a:buAutoNum type="arabicPeriod"/>
            </a:pPr>
            <a:r>
              <a:rPr lang="en-US" sz="3000" dirty="0" smtClean="0">
                <a:latin typeface="Arial" panose="020B0604020202020204" pitchFamily="34" charset="0"/>
                <a:cs typeface="Arial" panose="020B0604020202020204" pitchFamily="34" charset="0"/>
              </a:rPr>
              <a:t>Offensive odors from lakes, rivers and Oceans</a:t>
            </a:r>
          </a:p>
          <a:p>
            <a:pPr marL="619100" indent="-619100">
              <a:buAutoNum type="arabicPeriod"/>
            </a:pPr>
            <a:r>
              <a:rPr lang="en-US" sz="3000" dirty="0" smtClean="0">
                <a:latin typeface="Arial" panose="020B0604020202020204" pitchFamily="34" charset="0"/>
                <a:cs typeface="Arial" panose="020B0604020202020204" pitchFamily="34" charset="0"/>
              </a:rPr>
              <a:t>Unchecked growth of aquatic weeds in the water bodies</a:t>
            </a:r>
          </a:p>
          <a:p>
            <a:pPr marL="619100" indent="-619100">
              <a:buAutoNum type="arabicPeriod"/>
            </a:pPr>
            <a:r>
              <a:rPr lang="en-US" sz="3000" dirty="0" smtClean="0">
                <a:latin typeface="Arial" panose="020B0604020202020204" pitchFamily="34" charset="0"/>
                <a:cs typeface="Arial" panose="020B0604020202020204" pitchFamily="34" charset="0"/>
              </a:rPr>
              <a:t>Decreases in the no of fishes in fresh water</a:t>
            </a:r>
          </a:p>
          <a:p>
            <a:pPr marL="619100" indent="-619100">
              <a:buAutoNum type="arabicPeriod"/>
            </a:pPr>
            <a:r>
              <a:rPr lang="en-US" sz="3000" dirty="0" smtClean="0">
                <a:latin typeface="Arial" panose="020B0604020202020204" pitchFamily="34" charset="0"/>
                <a:cs typeface="Arial" panose="020B0604020202020204" pitchFamily="34" charset="0"/>
              </a:rPr>
              <a:t>Oil and grease floating on water surfaces</a:t>
            </a:r>
          </a:p>
          <a:p>
            <a:pPr marL="619100" indent="-619100">
              <a:buAutoNum type="arabicPeriod"/>
            </a:pPr>
            <a:endParaRPr lang="en-US" sz="3000" b="1" dirty="0" smtClean="0">
              <a:solidFill>
                <a:srgbClr val="3333FF"/>
              </a:solidFill>
              <a:latin typeface="Arial" panose="020B0604020202020204" pitchFamily="34" charset="0"/>
              <a:cs typeface="Arial" panose="020B0604020202020204" pitchFamily="34" charset="0"/>
            </a:endParaRPr>
          </a:p>
          <a:p>
            <a:pPr marL="619100" indent="-619100">
              <a:buAutoNum type="arabicPeriod"/>
            </a:pPr>
            <a:endParaRPr lang="en-US" sz="3000" b="1" dirty="0">
              <a:solidFill>
                <a:srgbClr val="3333FF"/>
              </a:solidFill>
              <a:latin typeface="Arial" panose="020B0604020202020204" pitchFamily="34" charset="0"/>
              <a:cs typeface="Arial" panose="020B0604020202020204" pitchFamily="34" charset="0"/>
            </a:endParaRPr>
          </a:p>
        </p:txBody>
      </p:sp>
      <p:pic>
        <p:nvPicPr>
          <p:cNvPr id="7170" name="Picture 2" descr="On This Day: Exxon Valdez Wreck Causes Massive Oil Spi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467861"/>
            <a:ext cx="3737062" cy="2214081"/>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431660"/>
            <a:ext cx="3200400" cy="2250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4711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52400" y="152400"/>
            <a:ext cx="8763000" cy="6553200"/>
          </a:xfrm>
        </p:spPr>
        <p:txBody>
          <a:bodyPr>
            <a:normAutofit/>
          </a:bodyPr>
          <a:lstStyle/>
          <a:p>
            <a:pPr>
              <a:buNone/>
            </a:pPr>
            <a:r>
              <a:rPr lang="en-US" sz="3600" b="1" dirty="0" smtClean="0">
                <a:solidFill>
                  <a:srgbClr val="7030A0"/>
                </a:solidFill>
                <a:latin typeface="Arial" panose="020B0604020202020204" pitchFamily="34" charset="0"/>
                <a:cs typeface="Arial" panose="020B0604020202020204" pitchFamily="34" charset="0"/>
              </a:rPr>
              <a:t>Causes of Water </a:t>
            </a:r>
            <a:r>
              <a:rPr lang="en-US" sz="3600" b="1" dirty="0">
                <a:solidFill>
                  <a:srgbClr val="7030A0"/>
                </a:solidFill>
                <a:latin typeface="Arial" panose="020B0604020202020204" pitchFamily="34" charset="0"/>
                <a:cs typeface="Arial" panose="020B0604020202020204" pitchFamily="34" charset="0"/>
              </a:rPr>
              <a:t>pollution</a:t>
            </a:r>
            <a:endParaRPr lang="en-US" sz="3600" dirty="0">
              <a:solidFill>
                <a:srgbClr val="7030A0"/>
              </a:solidFill>
              <a:latin typeface="Arial" panose="020B0604020202020204" pitchFamily="34" charset="0"/>
              <a:cs typeface="Arial" panose="020B0604020202020204" pitchFamily="34" charset="0"/>
            </a:endParaRPr>
          </a:p>
          <a:p>
            <a:pPr algn="just">
              <a:buFont typeface="Wingdings" pitchFamily="2" charset="2"/>
              <a:buChar char="Ø"/>
            </a:pPr>
            <a:r>
              <a:rPr lang="en-US" sz="2800" dirty="0" smtClean="0">
                <a:solidFill>
                  <a:srgbClr val="0000FF"/>
                </a:solidFill>
                <a:latin typeface="Arial" panose="020B0604020202020204" pitchFamily="34" charset="0"/>
                <a:cs typeface="Arial" panose="020B0604020202020204" pitchFamily="34" charset="0"/>
              </a:rPr>
              <a:t>Soil erosion due to rains, deposition of dead and decaying matters of plants and animals, food etc.</a:t>
            </a:r>
          </a:p>
          <a:p>
            <a:pPr algn="just">
              <a:buFont typeface="Wingdings" pitchFamily="2" charset="2"/>
              <a:buChar char="Ø"/>
            </a:pPr>
            <a:r>
              <a:rPr lang="en-US" sz="2800" dirty="0" smtClean="0">
                <a:solidFill>
                  <a:srgbClr val="0000FF"/>
                </a:solidFill>
                <a:latin typeface="Arial" panose="020B0604020202020204" pitchFamily="34" charset="0"/>
                <a:cs typeface="Arial" panose="020B0604020202020204" pitchFamily="34" charset="0"/>
              </a:rPr>
              <a:t>Discharge of untreated waste or sewage disposal having biodegradable and degradable matter. </a:t>
            </a:r>
          </a:p>
          <a:p>
            <a:pPr algn="just">
              <a:buFont typeface="Wingdings" pitchFamily="2" charset="2"/>
              <a:buChar char="Ø"/>
            </a:pPr>
            <a:r>
              <a:rPr lang="en-US" sz="2800" dirty="0" smtClean="0">
                <a:solidFill>
                  <a:srgbClr val="0000FF"/>
                </a:solidFill>
                <a:latin typeface="Arial" panose="020B0604020202020204" pitchFamily="34" charset="0"/>
                <a:cs typeface="Arial" panose="020B0604020202020204" pitchFamily="34" charset="0"/>
              </a:rPr>
              <a:t>Dumping of industrial effluent wide variety of inorganic, Organic pollutant such as Oil, metals, solvents</a:t>
            </a:r>
          </a:p>
          <a:p>
            <a:pPr algn="just">
              <a:buFont typeface="Wingdings" pitchFamily="2" charset="2"/>
              <a:buChar char="Ø"/>
            </a:pPr>
            <a:r>
              <a:rPr lang="en-US" sz="2800" dirty="0" smtClean="0">
                <a:solidFill>
                  <a:srgbClr val="0000FF"/>
                </a:solidFill>
                <a:latin typeface="Arial" panose="020B0604020202020204" pitchFamily="34" charset="0"/>
                <a:cs typeface="Arial" panose="020B0604020202020204" pitchFamily="34" charset="0"/>
              </a:rPr>
              <a:t>Usage of synthetic organic substances, pesticides, insecticides used for agricultural purpose</a:t>
            </a:r>
          </a:p>
          <a:p>
            <a:pPr marL="0" indent="0" algn="just">
              <a:buNone/>
            </a:pPr>
            <a:endParaRPr lang="en-US" sz="2500" dirty="0">
              <a:solidFill>
                <a:srgbClr val="0000FF"/>
              </a:solidFill>
              <a:latin typeface="Arial" panose="020B0604020202020204" pitchFamily="34" charset="0"/>
              <a:cs typeface="Arial" panose="020B0604020202020204" pitchFamily="34" charset="0"/>
            </a:endParaRPr>
          </a:p>
        </p:txBody>
      </p:sp>
      <p:sp>
        <p:nvSpPr>
          <p:cNvPr id="2" name="AutoShape 2" descr="erosion | National Geographic Socie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5010150"/>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48028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00" y="127000"/>
            <a:ext cx="8890000" cy="6170916"/>
          </a:xfrm>
          <a:prstGeom prst="rect">
            <a:avLst/>
          </a:prstGeom>
        </p:spPr>
        <p:txBody>
          <a:bodyPr wrap="square" lIns="76197" tIns="38098" rIns="76197" bIns="38098">
            <a:spAutoFit/>
          </a:bodyPr>
          <a:lstStyle/>
          <a:p>
            <a:r>
              <a:rPr lang="en-US" sz="3600" b="1" dirty="0">
                <a:solidFill>
                  <a:srgbClr val="FF0000"/>
                </a:solidFill>
                <a:latin typeface="Arial" panose="020B0604020202020204" pitchFamily="34" charset="0"/>
                <a:cs typeface="Arial" panose="020B0604020202020204" pitchFamily="34" charset="0"/>
              </a:rPr>
              <a:t>C</a:t>
            </a:r>
            <a:r>
              <a:rPr lang="en-US" sz="3600" b="1" dirty="0" smtClean="0">
                <a:solidFill>
                  <a:srgbClr val="FF0000"/>
                </a:solidFill>
                <a:latin typeface="Arial" panose="020B0604020202020204" pitchFamily="34" charset="0"/>
                <a:cs typeface="Arial" panose="020B0604020202020204" pitchFamily="34" charset="0"/>
              </a:rPr>
              <a:t>lassification</a:t>
            </a:r>
          </a:p>
          <a:p>
            <a:endParaRPr lang="en-US" sz="2400" b="1" dirty="0">
              <a:solidFill>
                <a:srgbClr val="FF0000"/>
              </a:solidFill>
              <a:latin typeface="Arial" panose="020B0604020202020204" pitchFamily="34" charset="0"/>
              <a:cs typeface="Arial" panose="020B0604020202020204" pitchFamily="34" charset="0"/>
            </a:endParaRPr>
          </a:p>
          <a:p>
            <a:r>
              <a:rPr lang="en-US" sz="2400" b="1" dirty="0" smtClean="0">
                <a:solidFill>
                  <a:srgbClr val="FF0000"/>
                </a:solidFill>
                <a:latin typeface="Arial" panose="020B0604020202020204" pitchFamily="34" charset="0"/>
                <a:cs typeface="Arial" panose="020B0604020202020204" pitchFamily="34" charset="0"/>
              </a:rPr>
              <a:t>Chemical pollution</a:t>
            </a:r>
            <a:endParaRPr lang="en-US" sz="2400" b="1" dirty="0">
              <a:solidFill>
                <a:srgbClr val="FF0000"/>
              </a:solidFill>
              <a:latin typeface="Arial" panose="020B0604020202020204" pitchFamily="34" charset="0"/>
              <a:cs typeface="Arial" panose="020B0604020202020204" pitchFamily="34" charset="0"/>
            </a:endParaRPr>
          </a:p>
          <a:p>
            <a:r>
              <a:rPr lang="en-US" sz="2400" dirty="0" smtClean="0">
                <a:solidFill>
                  <a:srgbClr val="0000FF"/>
                </a:solidFill>
                <a:latin typeface="Arial" panose="020B0604020202020204" pitchFamily="34" charset="0"/>
                <a:cs typeface="Arial" panose="020B0604020202020204" pitchFamily="34" charset="0"/>
              </a:rPr>
              <a:t>Acidity, basicity </a:t>
            </a:r>
            <a:r>
              <a:rPr lang="en-US" sz="2400" dirty="0">
                <a:solidFill>
                  <a:srgbClr val="0000FF"/>
                </a:solidFill>
                <a:latin typeface="Arial" panose="020B0604020202020204" pitchFamily="34" charset="0"/>
                <a:cs typeface="Arial" panose="020B0604020202020204" pitchFamily="34" charset="0"/>
              </a:rPr>
              <a:t>(</a:t>
            </a:r>
            <a:r>
              <a:rPr lang="en-US" sz="2400" dirty="0" smtClean="0">
                <a:solidFill>
                  <a:srgbClr val="0000FF"/>
                </a:solidFill>
                <a:latin typeface="Arial" panose="020B0604020202020204" pitchFamily="34" charset="0"/>
                <a:cs typeface="Arial" panose="020B0604020202020204" pitchFamily="34" charset="0"/>
              </a:rPr>
              <a:t>pH) , DO content etc., Organic compounds like carbohydrate, fats, polymers, biodegradable wastes causes depletion of DO.</a:t>
            </a:r>
          </a:p>
          <a:p>
            <a:endParaRPr lang="en-US" sz="2400" dirty="0">
              <a:solidFill>
                <a:srgbClr val="0000FF"/>
              </a:solidFill>
              <a:latin typeface="Arial" panose="020B0604020202020204" pitchFamily="34" charset="0"/>
              <a:cs typeface="Arial" panose="020B0604020202020204" pitchFamily="34" charset="0"/>
            </a:endParaRPr>
          </a:p>
          <a:p>
            <a:r>
              <a:rPr lang="en-US" sz="2400" b="1" dirty="0" smtClean="0">
                <a:solidFill>
                  <a:srgbClr val="FF0000"/>
                </a:solidFill>
                <a:latin typeface="Arial" panose="020B0604020202020204" pitchFamily="34" charset="0"/>
                <a:cs typeface="Arial" panose="020B0604020202020204" pitchFamily="34" charset="0"/>
              </a:rPr>
              <a:t>Physical </a:t>
            </a:r>
            <a:r>
              <a:rPr lang="en-US" sz="2400" b="1" dirty="0">
                <a:solidFill>
                  <a:srgbClr val="FF0000"/>
                </a:solidFill>
                <a:latin typeface="Arial" panose="020B0604020202020204" pitchFamily="34" charset="0"/>
                <a:cs typeface="Arial" panose="020B0604020202020204" pitchFamily="34" charset="0"/>
              </a:rPr>
              <a:t>pollution</a:t>
            </a:r>
          </a:p>
          <a:p>
            <a:r>
              <a:rPr lang="en-US" sz="2400" dirty="0" smtClean="0">
                <a:solidFill>
                  <a:srgbClr val="0000FF"/>
                </a:solidFill>
                <a:latin typeface="Arial" panose="020B0604020202020204" pitchFamily="34" charset="0"/>
                <a:cs typeface="Arial" panose="020B0604020202020204" pitchFamily="34" charset="0"/>
              </a:rPr>
              <a:t>Color, odor, taste, turbidity, thermal properties due to impurities</a:t>
            </a:r>
          </a:p>
          <a:p>
            <a:endParaRPr lang="en-US" sz="2400" dirty="0">
              <a:solidFill>
                <a:srgbClr val="0000FF"/>
              </a:solidFill>
              <a:latin typeface="Arial" panose="020B0604020202020204" pitchFamily="34" charset="0"/>
              <a:cs typeface="Arial" panose="020B0604020202020204" pitchFamily="34" charset="0"/>
            </a:endParaRPr>
          </a:p>
          <a:p>
            <a:r>
              <a:rPr lang="en-US" sz="2400" b="1" dirty="0" smtClean="0">
                <a:solidFill>
                  <a:srgbClr val="FF0000"/>
                </a:solidFill>
                <a:latin typeface="Arial" panose="020B0604020202020204" pitchFamily="34" charset="0"/>
                <a:cs typeface="Arial" panose="020B0604020202020204" pitchFamily="34" charset="0"/>
              </a:rPr>
              <a:t>Biological pollution</a:t>
            </a:r>
          </a:p>
          <a:p>
            <a:r>
              <a:rPr lang="en-US" sz="2400" dirty="0" smtClean="0">
                <a:solidFill>
                  <a:srgbClr val="0000FF"/>
                </a:solidFill>
                <a:latin typeface="Arial" panose="020B0604020202020204" pitchFamily="34" charset="0"/>
                <a:cs typeface="Arial" panose="020B0604020202020204" pitchFamily="34" charset="0"/>
              </a:rPr>
              <a:t>Mainly caused by discharge from feedlots, cowsheds, excretory products from mammals, wild and domestic animals, …. Bacteria, protozoa, viruses, algae etc. makes water unfit for mankind. </a:t>
            </a:r>
            <a:endParaRPr lang="en-US" sz="2400" dirty="0">
              <a:solidFill>
                <a:srgbClr val="0000FF"/>
              </a:solidFill>
              <a:latin typeface="Arial" panose="020B0604020202020204" pitchFamily="34" charset="0"/>
              <a:cs typeface="Arial" panose="020B0604020202020204" pitchFamily="34" charset="0"/>
            </a:endParaRPr>
          </a:p>
          <a:p>
            <a:endParaRPr lang="en-US" sz="24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76715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991600" cy="6705600"/>
          </a:xfrm>
        </p:spPr>
        <p:txBody>
          <a:bodyPr>
            <a:normAutofit/>
          </a:bodyPr>
          <a:lstStyle/>
          <a:p>
            <a:pPr>
              <a:buNone/>
            </a:pPr>
            <a:r>
              <a:rPr lang="en-US" sz="3600" b="1" dirty="0">
                <a:solidFill>
                  <a:srgbClr val="3333FF"/>
                </a:solidFill>
                <a:latin typeface="Arial" panose="020B0604020202020204" pitchFamily="34" charset="0"/>
                <a:cs typeface="Arial" panose="020B0604020202020204" pitchFamily="34" charset="0"/>
              </a:rPr>
              <a:t>Sources and effects of water </a:t>
            </a:r>
            <a:r>
              <a:rPr lang="en-US" sz="3600" b="1" dirty="0" smtClean="0">
                <a:solidFill>
                  <a:srgbClr val="3333FF"/>
                </a:solidFill>
                <a:latin typeface="Arial" panose="020B0604020202020204" pitchFamily="34" charset="0"/>
                <a:cs typeface="Arial" panose="020B0604020202020204" pitchFamily="34" charset="0"/>
              </a:rPr>
              <a:t>pollution</a:t>
            </a:r>
          </a:p>
          <a:p>
            <a:pPr>
              <a:buNone/>
            </a:pPr>
            <a:endParaRPr lang="en-US" sz="3600" b="1" dirty="0">
              <a:solidFill>
                <a:srgbClr val="3333FF"/>
              </a:solidFill>
              <a:latin typeface="Arial" panose="020B0604020202020204" pitchFamily="34" charset="0"/>
              <a:cs typeface="Arial" panose="020B0604020202020204" pitchFamily="34" charset="0"/>
            </a:endParaRPr>
          </a:p>
          <a:p>
            <a:pPr marL="0" indent="0" algn="just">
              <a:buNone/>
            </a:pPr>
            <a:r>
              <a:rPr lang="en-US" sz="2400" b="1" dirty="0" smtClean="0">
                <a:solidFill>
                  <a:srgbClr val="FF0000"/>
                </a:solidFill>
                <a:latin typeface="Arial" panose="020B0604020202020204" pitchFamily="34" charset="0"/>
                <a:cs typeface="Arial" panose="020B0604020202020204" pitchFamily="34" charset="0"/>
              </a:rPr>
              <a:t>      1</a:t>
            </a:r>
            <a:r>
              <a:rPr lang="en-US" sz="2400" b="1" dirty="0">
                <a:solidFill>
                  <a:srgbClr val="FF0000"/>
                </a:solidFill>
                <a:latin typeface="Arial" panose="020B0604020202020204" pitchFamily="34" charset="0"/>
                <a:cs typeface="Arial" panose="020B0604020202020204" pitchFamily="34" charset="0"/>
              </a:rPr>
              <a:t>. Infectious </a:t>
            </a:r>
            <a:r>
              <a:rPr lang="en-US" sz="2400" b="1" dirty="0" smtClean="0">
                <a:solidFill>
                  <a:srgbClr val="FF0000"/>
                </a:solidFill>
                <a:latin typeface="Arial" panose="020B0604020202020204" pitchFamily="34" charset="0"/>
                <a:cs typeface="Arial" panose="020B0604020202020204" pitchFamily="34" charset="0"/>
              </a:rPr>
              <a:t>agent, </a:t>
            </a:r>
            <a:r>
              <a:rPr lang="en-US" sz="2400" b="1" dirty="0">
                <a:solidFill>
                  <a:srgbClr val="FF0000"/>
                </a:solidFill>
                <a:latin typeface="Arial" panose="020B0604020202020204" pitchFamily="34" charset="0"/>
                <a:cs typeface="Arial" panose="020B0604020202020204" pitchFamily="34" charset="0"/>
              </a:rPr>
              <a:t>bacteria, fungi, viruses, and parasites</a:t>
            </a:r>
          </a:p>
          <a:p>
            <a:pPr>
              <a:buNone/>
            </a:pPr>
            <a:r>
              <a:rPr lang="en-US" sz="2400" b="1" dirty="0">
                <a:solidFill>
                  <a:srgbClr val="0070C0"/>
                </a:solidFill>
                <a:latin typeface="Arial" panose="020B0604020202020204" pitchFamily="34" charset="0"/>
                <a:cs typeface="Arial" panose="020B0604020202020204" pitchFamily="34" charset="0"/>
              </a:rPr>
              <a:t>      </a:t>
            </a:r>
            <a:r>
              <a:rPr lang="en-US" sz="2400" b="1" dirty="0" smtClean="0">
                <a:solidFill>
                  <a:srgbClr val="3333FF"/>
                </a:solidFill>
                <a:latin typeface="Arial" panose="020B0604020202020204" pitchFamily="34" charset="0"/>
                <a:cs typeface="Arial" panose="020B0604020202020204" pitchFamily="34" charset="0"/>
              </a:rPr>
              <a:t>2</a:t>
            </a:r>
            <a:r>
              <a:rPr lang="en-US" sz="2400" b="1" dirty="0">
                <a:solidFill>
                  <a:srgbClr val="3333FF"/>
                </a:solidFill>
                <a:latin typeface="Arial" panose="020B0604020202020204" pitchFamily="34" charset="0"/>
                <a:cs typeface="Arial" panose="020B0604020202020204" pitchFamily="34" charset="0"/>
              </a:rPr>
              <a:t>. Oxygen demanding </a:t>
            </a:r>
            <a:r>
              <a:rPr lang="en-US" sz="2400" b="1" dirty="0" smtClean="0">
                <a:solidFill>
                  <a:srgbClr val="3333FF"/>
                </a:solidFill>
                <a:latin typeface="Arial" panose="020B0604020202020204" pitchFamily="34" charset="0"/>
                <a:cs typeface="Arial" panose="020B0604020202020204" pitchFamily="34" charset="0"/>
              </a:rPr>
              <a:t>wastes, organic waste</a:t>
            </a:r>
            <a:endParaRPr lang="en-US" sz="2400" b="1" dirty="0">
              <a:solidFill>
                <a:srgbClr val="3333FF"/>
              </a:solidFill>
              <a:latin typeface="Arial" panose="020B0604020202020204" pitchFamily="34" charset="0"/>
              <a:cs typeface="Arial" panose="020B0604020202020204" pitchFamily="34" charset="0"/>
            </a:endParaRPr>
          </a:p>
          <a:p>
            <a:pPr>
              <a:buNone/>
            </a:pPr>
            <a:r>
              <a:rPr lang="en-US" sz="2400" b="1" dirty="0">
                <a:solidFill>
                  <a:srgbClr val="FF0000"/>
                </a:solidFill>
                <a:latin typeface="Arial" panose="020B0604020202020204" pitchFamily="34" charset="0"/>
                <a:cs typeface="Arial" panose="020B0604020202020204" pitchFamily="34" charset="0"/>
              </a:rPr>
              <a:t>      </a:t>
            </a:r>
            <a:r>
              <a:rPr lang="en-US" sz="2400" b="1" dirty="0" smtClean="0">
                <a:solidFill>
                  <a:srgbClr val="FF0000"/>
                </a:solidFill>
                <a:latin typeface="Arial" panose="020B0604020202020204" pitchFamily="34" charset="0"/>
                <a:cs typeface="Arial" panose="020B0604020202020204" pitchFamily="34" charset="0"/>
              </a:rPr>
              <a:t>3</a:t>
            </a:r>
            <a:r>
              <a:rPr lang="en-US" sz="2400" b="1" dirty="0">
                <a:solidFill>
                  <a:srgbClr val="FF0000"/>
                </a:solidFill>
                <a:latin typeface="Arial" panose="020B0604020202020204" pitchFamily="34" charset="0"/>
                <a:cs typeface="Arial" panose="020B0604020202020204" pitchFamily="34" charset="0"/>
              </a:rPr>
              <a:t>. Inorganic </a:t>
            </a:r>
            <a:r>
              <a:rPr lang="en-US" sz="2400" b="1" dirty="0" smtClean="0">
                <a:solidFill>
                  <a:srgbClr val="FF0000"/>
                </a:solidFill>
                <a:latin typeface="Arial" panose="020B0604020202020204" pitchFamily="34" charset="0"/>
                <a:cs typeface="Arial" panose="020B0604020202020204" pitchFamily="34" charset="0"/>
              </a:rPr>
              <a:t>chemicals, harmful metal salts</a:t>
            </a:r>
            <a:endParaRPr lang="en-US" sz="2400" b="1" dirty="0">
              <a:solidFill>
                <a:srgbClr val="FF0000"/>
              </a:solidFill>
              <a:latin typeface="Arial" panose="020B0604020202020204" pitchFamily="34" charset="0"/>
              <a:cs typeface="Arial" panose="020B0604020202020204" pitchFamily="34" charset="0"/>
            </a:endParaRPr>
          </a:p>
          <a:p>
            <a:pPr>
              <a:buNone/>
            </a:pPr>
            <a:r>
              <a:rPr lang="en-US" sz="2400" b="1" dirty="0">
                <a:solidFill>
                  <a:srgbClr val="00B050"/>
                </a:solidFill>
                <a:latin typeface="Arial" panose="020B0604020202020204" pitchFamily="34" charset="0"/>
                <a:cs typeface="Arial" panose="020B0604020202020204" pitchFamily="34" charset="0"/>
              </a:rPr>
              <a:t>    </a:t>
            </a:r>
            <a:r>
              <a:rPr lang="en-US" sz="2400" b="1" dirty="0">
                <a:solidFill>
                  <a:srgbClr val="0070C0"/>
                </a:solidFill>
                <a:latin typeface="Arial" panose="020B0604020202020204" pitchFamily="34" charset="0"/>
                <a:cs typeface="Arial" panose="020B0604020202020204" pitchFamily="34" charset="0"/>
              </a:rPr>
              <a:t>  </a:t>
            </a:r>
            <a:r>
              <a:rPr lang="en-US" sz="2400" b="1" dirty="0" smtClean="0">
                <a:solidFill>
                  <a:srgbClr val="3333FF"/>
                </a:solidFill>
                <a:latin typeface="Arial" panose="020B0604020202020204" pitchFamily="34" charset="0"/>
                <a:cs typeface="Arial" panose="020B0604020202020204" pitchFamily="34" charset="0"/>
              </a:rPr>
              <a:t>4</a:t>
            </a:r>
            <a:r>
              <a:rPr lang="en-US" sz="2400" b="1" dirty="0">
                <a:solidFill>
                  <a:srgbClr val="3333FF"/>
                </a:solidFill>
                <a:latin typeface="Arial" panose="020B0604020202020204" pitchFamily="34" charset="0"/>
                <a:cs typeface="Arial" panose="020B0604020202020204" pitchFamily="34" charset="0"/>
              </a:rPr>
              <a:t>. Organic </a:t>
            </a:r>
            <a:r>
              <a:rPr lang="en-US" sz="2400" b="1" dirty="0" smtClean="0">
                <a:solidFill>
                  <a:srgbClr val="3333FF"/>
                </a:solidFill>
                <a:latin typeface="Arial" panose="020B0604020202020204" pitchFamily="34" charset="0"/>
                <a:cs typeface="Arial" panose="020B0604020202020204" pitchFamily="34" charset="0"/>
              </a:rPr>
              <a:t>pollutants, organic compounds</a:t>
            </a:r>
            <a:endParaRPr lang="en-US" sz="2400" b="1" dirty="0">
              <a:solidFill>
                <a:srgbClr val="3333FF"/>
              </a:solidFill>
              <a:latin typeface="Arial" panose="020B0604020202020204" pitchFamily="34" charset="0"/>
              <a:cs typeface="Arial" panose="020B0604020202020204" pitchFamily="34" charset="0"/>
            </a:endParaRPr>
          </a:p>
          <a:p>
            <a:pPr>
              <a:buNone/>
            </a:pPr>
            <a:r>
              <a:rPr lang="en-US" sz="2400" b="1" dirty="0">
                <a:solidFill>
                  <a:srgbClr val="FF0000"/>
                </a:solidFill>
                <a:latin typeface="Arial" panose="020B0604020202020204" pitchFamily="34" charset="0"/>
                <a:cs typeface="Arial" panose="020B0604020202020204" pitchFamily="34" charset="0"/>
              </a:rPr>
              <a:t>     </a:t>
            </a:r>
            <a:r>
              <a:rPr lang="en-US" sz="2400" b="1" dirty="0" smtClean="0">
                <a:solidFill>
                  <a:srgbClr val="FF0000"/>
                </a:solidFill>
                <a:latin typeface="Arial" panose="020B0604020202020204" pitchFamily="34" charset="0"/>
                <a:cs typeface="Arial" panose="020B0604020202020204" pitchFamily="34" charset="0"/>
              </a:rPr>
              <a:t> </a:t>
            </a:r>
            <a:r>
              <a:rPr lang="en-US" sz="2400" b="1" dirty="0">
                <a:solidFill>
                  <a:srgbClr val="FF0000"/>
                </a:solidFill>
                <a:latin typeface="Arial" panose="020B0604020202020204" pitchFamily="34" charset="0"/>
                <a:cs typeface="Arial" panose="020B0604020202020204" pitchFamily="34" charset="0"/>
              </a:rPr>
              <a:t>5. Plant nutrients, </a:t>
            </a:r>
            <a:r>
              <a:rPr lang="en-US" sz="2400" b="1" dirty="0" smtClean="0">
                <a:solidFill>
                  <a:srgbClr val="FF0000"/>
                </a:solidFill>
                <a:latin typeface="Arial" panose="020B0604020202020204" pitchFamily="34" charset="0"/>
                <a:cs typeface="Arial" panose="020B0604020202020204" pitchFamily="34" charset="0"/>
              </a:rPr>
              <a:t>nitrogen, phosphorus</a:t>
            </a:r>
          </a:p>
          <a:p>
            <a:pPr>
              <a:buNone/>
            </a:pPr>
            <a:r>
              <a:rPr lang="en-US" sz="2400" b="1" dirty="0" smtClean="0">
                <a:solidFill>
                  <a:srgbClr val="0000FF"/>
                </a:solidFill>
                <a:latin typeface="Arial" panose="020B0604020202020204" pitchFamily="34" charset="0"/>
                <a:cs typeface="Arial" panose="020B0604020202020204" pitchFamily="34" charset="0"/>
              </a:rPr>
              <a:t>      6.  Radioactive pollutants, radioactive elements</a:t>
            </a:r>
          </a:p>
          <a:p>
            <a:pPr>
              <a:buNone/>
            </a:pPr>
            <a:endParaRPr lang="en-US" sz="2400" dirty="0" smtClean="0">
              <a:solidFill>
                <a:srgbClr val="0070C0"/>
              </a:solidFill>
              <a:latin typeface="Arial" panose="020B0604020202020204" pitchFamily="34" charset="0"/>
              <a:cs typeface="Arial" panose="020B0604020202020204" pitchFamily="34" charset="0"/>
            </a:endParaRPr>
          </a:p>
          <a:p>
            <a:pPr>
              <a:buNone/>
            </a:pPr>
            <a:endParaRPr lang="en-US" sz="2400" dirty="0">
              <a:solidFill>
                <a:srgbClr val="0070C0"/>
              </a:solidFill>
              <a:latin typeface="Arial" panose="020B0604020202020204" pitchFamily="34" charset="0"/>
              <a:cs typeface="Arial" panose="020B0604020202020204" pitchFamily="34" charset="0"/>
            </a:endParaRPr>
          </a:p>
          <a:p>
            <a:pPr algn="just">
              <a:buNone/>
            </a:pPr>
            <a:r>
              <a:rPr lang="en-US" sz="2400" dirty="0" smtClean="0">
                <a:latin typeface="Arial" panose="020B0604020202020204" pitchFamily="34" charset="0"/>
                <a:cs typeface="Arial" panose="020B0604020202020204" pitchFamily="34" charset="0"/>
              </a:rPr>
              <a:t>It </a:t>
            </a:r>
            <a:r>
              <a:rPr lang="en-US" sz="2400" dirty="0">
                <a:latin typeface="Arial" panose="020B0604020202020204" pitchFamily="34" charset="0"/>
                <a:cs typeface="Arial" panose="020B0604020202020204" pitchFamily="34" charset="0"/>
              </a:rPr>
              <a:t>has a harmful effect on living organisms or makes </a:t>
            </a:r>
            <a:r>
              <a:rPr lang="en-US" sz="2400" dirty="0" smtClean="0">
                <a:latin typeface="Arial" panose="020B0604020202020204" pitchFamily="34" charset="0"/>
                <a:cs typeface="Arial" panose="020B0604020202020204" pitchFamily="34" charset="0"/>
              </a:rPr>
              <a:t>unsuitable</a:t>
            </a:r>
          </a:p>
          <a:p>
            <a:pPr algn="just">
              <a:buNone/>
            </a:pPr>
            <a:r>
              <a:rPr lang="en-US" sz="2400" dirty="0" smtClean="0">
                <a:latin typeface="Arial" panose="020B0604020202020204" pitchFamily="34" charset="0"/>
                <a:cs typeface="Arial" panose="020B0604020202020204" pitchFamily="34" charset="0"/>
              </a:rPr>
              <a:t>for </a:t>
            </a:r>
            <a:r>
              <a:rPr lang="en-US" sz="2400" dirty="0">
                <a:latin typeface="Arial" panose="020B0604020202020204" pitchFamily="34" charset="0"/>
                <a:cs typeface="Arial" panose="020B0604020202020204" pitchFamily="34" charset="0"/>
              </a:rPr>
              <a:t>desirable uses.</a:t>
            </a:r>
          </a:p>
          <a:p>
            <a:pPr>
              <a:buNone/>
            </a:pPr>
            <a:endParaRPr lang="en-US" sz="360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09271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0500" y="127000"/>
            <a:ext cx="8445500" cy="5693862"/>
          </a:xfrm>
          <a:prstGeom prst="rect">
            <a:avLst/>
          </a:prstGeom>
        </p:spPr>
        <p:txBody>
          <a:bodyPr wrap="square" lIns="91436" tIns="45718" rIns="91436" bIns="45718">
            <a:spAutoFit/>
          </a:bodyPr>
          <a:lstStyle/>
          <a:p>
            <a:pPr marL="619100" indent="-619100">
              <a:buAutoNum type="arabicPeriod"/>
            </a:pPr>
            <a:r>
              <a:rPr lang="en-US" sz="3600" b="1" dirty="0" smtClean="0">
                <a:solidFill>
                  <a:srgbClr val="FF0000"/>
                </a:solidFill>
                <a:latin typeface="Arial" panose="020B0604020202020204" pitchFamily="34" charset="0"/>
                <a:cs typeface="Arial" panose="020B0604020202020204" pitchFamily="34" charset="0"/>
              </a:rPr>
              <a:t>Infectious agent</a:t>
            </a:r>
          </a:p>
          <a:p>
            <a:pPr algn="just"/>
            <a:endParaRPr lang="en-US" sz="2400" b="1" dirty="0" smtClean="0">
              <a:solidFill>
                <a:srgbClr val="0000FF"/>
              </a:solidFill>
              <a:latin typeface="Arial" panose="020B0604020202020204" pitchFamily="34" charset="0"/>
              <a:cs typeface="Arial" panose="020B0604020202020204" pitchFamily="34" charset="0"/>
            </a:endParaRPr>
          </a:p>
          <a:p>
            <a:pPr algn="just"/>
            <a:r>
              <a:rPr lang="en-US" sz="2400" b="1" dirty="0" smtClean="0">
                <a:solidFill>
                  <a:srgbClr val="0000FF"/>
                </a:solidFill>
                <a:latin typeface="Arial" panose="020B0604020202020204" pitchFamily="34" charset="0"/>
                <a:cs typeface="Arial" panose="020B0604020202020204" pitchFamily="34" charset="0"/>
              </a:rPr>
              <a:t>Infectious diseases are caused by diverse living agents that replicate in their hosts. The agents that cause disease fall into five groups: viruses, bacteria, fungi, protozoa, and helminthes </a:t>
            </a:r>
            <a:r>
              <a:rPr lang="en-US" sz="2400" b="1" dirty="0">
                <a:solidFill>
                  <a:srgbClr val="0000FF"/>
                </a:solidFill>
                <a:latin typeface="Arial" panose="020B0604020202020204" pitchFamily="34" charset="0"/>
                <a:cs typeface="Arial" panose="020B0604020202020204" pitchFamily="34" charset="0"/>
              </a:rPr>
              <a:t>(parasitic worms, are large multicellular </a:t>
            </a:r>
            <a:r>
              <a:rPr lang="en-US" sz="2400" b="1" dirty="0" smtClean="0">
                <a:solidFill>
                  <a:srgbClr val="0000FF"/>
                </a:solidFill>
                <a:latin typeface="Arial" panose="020B0604020202020204" pitchFamily="34" charset="0"/>
                <a:cs typeface="Arial" panose="020B0604020202020204" pitchFamily="34" charset="0"/>
              </a:rPr>
              <a:t>organisms).</a:t>
            </a:r>
            <a:endParaRPr lang="en-US" sz="2400" dirty="0">
              <a:solidFill>
                <a:srgbClr val="FF0000"/>
              </a:solidFill>
              <a:latin typeface="Arial" panose="020B0604020202020204" pitchFamily="34" charset="0"/>
              <a:cs typeface="Arial" panose="020B0604020202020204" pitchFamily="34" charset="0"/>
            </a:endParaRPr>
          </a:p>
          <a:p>
            <a:pPr>
              <a:buNone/>
            </a:pPr>
            <a:r>
              <a:rPr lang="en-US" sz="2800" dirty="0">
                <a:solidFill>
                  <a:srgbClr val="C00000"/>
                </a:solidFill>
                <a:latin typeface="Arial" panose="020B0604020202020204" pitchFamily="34" charset="0"/>
                <a:cs typeface="Arial" panose="020B0604020202020204" pitchFamily="34" charset="0"/>
              </a:rPr>
              <a:t>   </a:t>
            </a:r>
            <a:r>
              <a:rPr lang="en-US" sz="2800" dirty="0">
                <a:solidFill>
                  <a:srgbClr val="FF0066"/>
                </a:solidFill>
                <a:latin typeface="Arial" panose="020B0604020202020204" pitchFamily="34" charset="0"/>
                <a:cs typeface="Arial" panose="020B0604020202020204" pitchFamily="34" charset="0"/>
              </a:rPr>
              <a:t> </a:t>
            </a:r>
            <a:endParaRPr lang="en-US" sz="2800" dirty="0" smtClean="0">
              <a:solidFill>
                <a:srgbClr val="FF0066"/>
              </a:solidFill>
              <a:latin typeface="Arial" panose="020B0604020202020204" pitchFamily="34" charset="0"/>
              <a:cs typeface="Arial" panose="020B0604020202020204" pitchFamily="34" charset="0"/>
            </a:endParaRPr>
          </a:p>
          <a:p>
            <a:pPr>
              <a:buNone/>
            </a:pPr>
            <a:r>
              <a:rPr lang="en-US" sz="2800" b="1" dirty="0" smtClean="0">
                <a:solidFill>
                  <a:srgbClr val="FF0000"/>
                </a:solidFill>
                <a:latin typeface="Arial" panose="020B0604020202020204" pitchFamily="34" charset="0"/>
                <a:cs typeface="Arial" panose="020B0604020202020204" pitchFamily="34" charset="0"/>
              </a:rPr>
              <a:t>Example</a:t>
            </a:r>
            <a:r>
              <a:rPr lang="en-US" sz="2400" b="1" dirty="0" smtClean="0">
                <a:solidFill>
                  <a:srgbClr val="FF0000"/>
                </a:solidFill>
                <a:latin typeface="Arial" panose="020B0604020202020204" pitchFamily="34" charset="0"/>
                <a:cs typeface="Arial" panose="020B0604020202020204" pitchFamily="34" charset="0"/>
              </a:rPr>
              <a:t>:</a:t>
            </a:r>
            <a:r>
              <a:rPr lang="en-US" sz="2400" dirty="0" smtClean="0">
                <a:solidFill>
                  <a:srgbClr val="C0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b</a:t>
            </a:r>
            <a:r>
              <a:rPr lang="en-US" sz="2400" dirty="0" smtClean="0">
                <a:latin typeface="Arial" panose="020B0604020202020204" pitchFamily="34" charset="0"/>
                <a:cs typeface="Arial" panose="020B0604020202020204" pitchFamily="34" charset="0"/>
              </a:rPr>
              <a:t>acteria</a:t>
            </a:r>
            <a:r>
              <a:rPr lang="en-US" sz="2400" dirty="0">
                <a:latin typeface="Arial" panose="020B0604020202020204" pitchFamily="34" charset="0"/>
                <a:cs typeface="Arial" panose="020B0604020202020204" pitchFamily="34" charset="0"/>
              </a:rPr>
              <a:t>, viruses, protozoa and </a:t>
            </a:r>
            <a:r>
              <a:rPr lang="en-US" sz="2400" dirty="0" smtClean="0">
                <a:latin typeface="Arial" panose="020B0604020202020204" pitchFamily="34" charset="0"/>
                <a:cs typeface="Arial" panose="020B0604020202020204" pitchFamily="34" charset="0"/>
              </a:rPr>
              <a:t>parasitic worms</a:t>
            </a:r>
            <a:r>
              <a:rPr lang="en-US" sz="2400" dirty="0">
                <a:solidFill>
                  <a:srgbClr val="C00000"/>
                </a:solidFill>
                <a:latin typeface="Arial" panose="020B0604020202020204" pitchFamily="34" charset="0"/>
                <a:cs typeface="Arial" panose="020B0604020202020204" pitchFamily="34" charset="0"/>
              </a:rPr>
              <a:t> </a:t>
            </a:r>
            <a:endParaRPr lang="en-US" sz="2400" dirty="0" smtClean="0">
              <a:solidFill>
                <a:srgbClr val="C00000"/>
              </a:solidFill>
              <a:latin typeface="Arial" panose="020B0604020202020204" pitchFamily="34" charset="0"/>
              <a:cs typeface="Arial" panose="020B0604020202020204" pitchFamily="34" charset="0"/>
            </a:endParaRPr>
          </a:p>
          <a:p>
            <a:pPr>
              <a:buNone/>
            </a:pPr>
            <a:endParaRPr lang="en-US" sz="2400" dirty="0">
              <a:solidFill>
                <a:srgbClr val="C00000"/>
              </a:solidFill>
              <a:latin typeface="Arial" panose="020B0604020202020204" pitchFamily="34" charset="0"/>
              <a:cs typeface="Arial" panose="020B0604020202020204" pitchFamily="34" charset="0"/>
            </a:endParaRPr>
          </a:p>
          <a:p>
            <a:pPr>
              <a:buNone/>
            </a:pPr>
            <a:r>
              <a:rPr lang="en-US" sz="2800" b="1" dirty="0" smtClean="0">
                <a:solidFill>
                  <a:srgbClr val="FF0000"/>
                </a:solidFill>
                <a:latin typeface="Arial" panose="020B0604020202020204" pitchFamily="34" charset="0"/>
                <a:cs typeface="Arial" panose="020B0604020202020204" pitchFamily="34" charset="0"/>
              </a:rPr>
              <a:t>Sources: </a:t>
            </a:r>
            <a:r>
              <a:rPr lang="en-US" sz="2400" dirty="0">
                <a:latin typeface="Arial" panose="020B0604020202020204" pitchFamily="34" charset="0"/>
                <a:cs typeface="Arial" panose="020B0604020202020204" pitchFamily="34" charset="0"/>
              </a:rPr>
              <a:t>h</a:t>
            </a:r>
            <a:r>
              <a:rPr lang="en-US" sz="2400" dirty="0" smtClean="0">
                <a:latin typeface="Arial" panose="020B0604020202020204" pitchFamily="34" charset="0"/>
                <a:cs typeface="Arial" panose="020B0604020202020204" pitchFamily="34" charset="0"/>
              </a:rPr>
              <a:t>uman </a:t>
            </a:r>
            <a:r>
              <a:rPr lang="en-US" sz="2400" dirty="0">
                <a:latin typeface="Arial" panose="020B0604020202020204" pitchFamily="34" charset="0"/>
                <a:cs typeface="Arial" panose="020B0604020202020204" pitchFamily="34" charset="0"/>
              </a:rPr>
              <a:t>and animal </a:t>
            </a:r>
            <a:r>
              <a:rPr lang="en-US" sz="2400" dirty="0" smtClean="0">
                <a:latin typeface="Arial" panose="020B0604020202020204" pitchFamily="34" charset="0"/>
                <a:cs typeface="Arial" panose="020B0604020202020204" pitchFamily="34" charset="0"/>
              </a:rPr>
              <a:t>wastes, pathogenic disposal </a:t>
            </a:r>
          </a:p>
          <a:p>
            <a:pPr>
              <a:buNone/>
            </a:pPr>
            <a:endParaRPr lang="en-US" sz="2400" dirty="0">
              <a:latin typeface="Arial" panose="020B0604020202020204" pitchFamily="34" charset="0"/>
              <a:cs typeface="Arial" panose="020B0604020202020204" pitchFamily="34" charset="0"/>
            </a:endParaRPr>
          </a:p>
          <a:p>
            <a:pPr>
              <a:buNone/>
            </a:pPr>
            <a:r>
              <a:rPr lang="en-US" sz="2800" b="1" dirty="0" smtClean="0">
                <a:solidFill>
                  <a:srgbClr val="FF0000"/>
                </a:solidFill>
                <a:latin typeface="Arial" panose="020B0604020202020204" pitchFamily="34" charset="0"/>
                <a:cs typeface="Arial" panose="020B0604020202020204" pitchFamily="34" charset="0"/>
              </a:rPr>
              <a:t>Effects: </a:t>
            </a:r>
            <a:r>
              <a:rPr lang="en-US" sz="2400" dirty="0">
                <a:latin typeface="Arial" panose="020B0604020202020204" pitchFamily="34" charset="0"/>
                <a:cs typeface="Arial" panose="020B0604020202020204" pitchFamily="34" charset="0"/>
              </a:rPr>
              <a:t>v</a:t>
            </a:r>
            <a:r>
              <a:rPr lang="en-US" sz="2400" dirty="0" smtClean="0">
                <a:latin typeface="Arial" panose="020B0604020202020204" pitchFamily="34" charset="0"/>
                <a:cs typeface="Arial" panose="020B0604020202020204" pitchFamily="34" charset="0"/>
              </a:rPr>
              <a:t>ariety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diseases including vomiting, fever, jaundice, </a:t>
            </a:r>
            <a:r>
              <a:rPr lang="en-US" sz="2400" dirty="0">
                <a:latin typeface="Arial" panose="020B0604020202020204" pitchFamily="34" charset="0"/>
                <a:cs typeface="Arial" panose="020B0604020202020204" pitchFamily="34" charset="0"/>
              </a:rPr>
              <a:t>chronic </a:t>
            </a:r>
            <a:r>
              <a:rPr lang="en-US" sz="2400" dirty="0" smtClean="0">
                <a:latin typeface="Arial" panose="020B0604020202020204" pitchFamily="34" charset="0"/>
                <a:cs typeface="Arial" panose="020B0604020202020204" pitchFamily="34" charset="0"/>
              </a:rPr>
              <a:t>fatigue, Cholera</a:t>
            </a:r>
            <a:r>
              <a:rPr lang="en-US" sz="2400" dirty="0">
                <a:latin typeface="Arial" panose="020B0604020202020204" pitchFamily="34" charset="0"/>
                <a:cs typeface="Arial" panose="020B0604020202020204" pitchFamily="34" charset="0"/>
              </a:rPr>
              <a:t>, typhoid, tuberculosis  </a:t>
            </a:r>
          </a:p>
        </p:txBody>
      </p:sp>
    </p:spTree>
    <p:extLst>
      <p:ext uri="{BB962C8B-B14F-4D97-AF65-F5344CB8AC3E}">
        <p14:creationId xmlns:p14="http://schemas.microsoft.com/office/powerpoint/2010/main" val="15724043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64600" cy="6629400"/>
          </a:xfrm>
        </p:spPr>
        <p:txBody>
          <a:bodyPr>
            <a:normAutofit fontScale="62500" lnSpcReduction="20000"/>
          </a:bodyPr>
          <a:lstStyle/>
          <a:p>
            <a:pPr>
              <a:buNone/>
            </a:pPr>
            <a:r>
              <a:rPr lang="en-US" sz="3900" b="1" dirty="0">
                <a:solidFill>
                  <a:srgbClr val="3333FF"/>
                </a:solidFill>
                <a:latin typeface="Arial" panose="020B0604020202020204" pitchFamily="34" charset="0"/>
                <a:cs typeface="Arial" panose="020B0604020202020204" pitchFamily="34" charset="0"/>
              </a:rPr>
              <a:t>2. Oxygen demanding wastes</a:t>
            </a:r>
            <a:endParaRPr lang="en-US" sz="3900" dirty="0">
              <a:solidFill>
                <a:srgbClr val="3333FF"/>
              </a:solidFill>
              <a:latin typeface="Arial" panose="020B0604020202020204" pitchFamily="34" charset="0"/>
              <a:cs typeface="Arial" panose="020B0604020202020204" pitchFamily="34" charset="0"/>
            </a:endParaRPr>
          </a:p>
          <a:p>
            <a:pPr>
              <a:buNone/>
            </a:pPr>
            <a:r>
              <a:rPr lang="en-US" sz="3900" dirty="0">
                <a:solidFill>
                  <a:srgbClr val="C00000"/>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           </a:t>
            </a:r>
            <a:r>
              <a:rPr lang="en-US" b="1" dirty="0">
                <a:solidFill>
                  <a:srgbClr val="FF0066"/>
                </a:solidFill>
                <a:latin typeface="Arial" panose="020B0604020202020204" pitchFamily="34" charset="0"/>
                <a:cs typeface="Arial" panose="020B0604020202020204" pitchFamily="34" charset="0"/>
              </a:rPr>
              <a:t>Example : Animal </a:t>
            </a:r>
            <a:r>
              <a:rPr lang="en-US" b="1" dirty="0" smtClean="0">
                <a:solidFill>
                  <a:srgbClr val="FF0066"/>
                </a:solidFill>
                <a:latin typeface="Arial" panose="020B0604020202020204" pitchFamily="34" charset="0"/>
                <a:cs typeface="Arial" panose="020B0604020202020204" pitchFamily="34" charset="0"/>
              </a:rPr>
              <a:t>manure, </a:t>
            </a:r>
            <a:r>
              <a:rPr lang="en-US" b="1" dirty="0">
                <a:solidFill>
                  <a:srgbClr val="FF0066"/>
                </a:solidFill>
                <a:latin typeface="Arial" panose="020B0604020202020204" pitchFamily="34" charset="0"/>
                <a:cs typeface="Arial" panose="020B0604020202020204" pitchFamily="34" charset="0"/>
              </a:rPr>
              <a:t>Plant debris</a:t>
            </a:r>
          </a:p>
          <a:p>
            <a:pPr algn="just">
              <a:lnSpc>
                <a:spcPct val="120000"/>
              </a:lnSpc>
              <a:buFont typeface="Wingdings" pitchFamily="2" charset="2"/>
              <a:buChar char="q"/>
            </a:pPr>
            <a:r>
              <a:rPr lang="en-US" dirty="0">
                <a:solidFill>
                  <a:srgbClr val="C00000"/>
                </a:solidFill>
                <a:latin typeface="Arial" panose="020B0604020202020204" pitchFamily="34" charset="0"/>
                <a:cs typeface="Arial" panose="020B0604020202020204" pitchFamily="34" charset="0"/>
              </a:rPr>
              <a:t> </a:t>
            </a:r>
            <a:r>
              <a:rPr lang="en-US" dirty="0" smtClean="0">
                <a:solidFill>
                  <a:srgbClr val="C00000"/>
                </a:solidFill>
                <a:latin typeface="Arial" panose="020B0604020202020204" pitchFamily="34" charset="0"/>
                <a:cs typeface="Arial" panose="020B0604020202020204" pitchFamily="34" charset="0"/>
              </a:rPr>
              <a:t>Organic </a:t>
            </a:r>
            <a:r>
              <a:rPr lang="en-US" dirty="0">
                <a:solidFill>
                  <a:srgbClr val="C00000"/>
                </a:solidFill>
                <a:latin typeface="Arial" panose="020B0604020202020204" pitchFamily="34" charset="0"/>
                <a:cs typeface="Arial" panose="020B0604020202020204" pitchFamily="34" charset="0"/>
              </a:rPr>
              <a:t>wastes such as animal manure and plant debris that can be decomposed by aerobic (oxygen-</a:t>
            </a:r>
            <a:r>
              <a:rPr lang="en-US" dirty="0" err="1">
                <a:solidFill>
                  <a:srgbClr val="C00000"/>
                </a:solidFill>
                <a:latin typeface="Arial" panose="020B0604020202020204" pitchFamily="34" charset="0"/>
                <a:cs typeface="Arial" panose="020B0604020202020204" pitchFamily="34" charset="0"/>
              </a:rPr>
              <a:t>requring</a:t>
            </a:r>
            <a:r>
              <a:rPr lang="en-US" dirty="0">
                <a:solidFill>
                  <a:srgbClr val="C00000"/>
                </a:solidFill>
                <a:latin typeface="Arial" panose="020B0604020202020204" pitchFamily="34" charset="0"/>
                <a:cs typeface="Arial" panose="020B0604020202020204" pitchFamily="34" charset="0"/>
              </a:rPr>
              <a:t>) </a:t>
            </a:r>
            <a:r>
              <a:rPr lang="en-US" dirty="0" smtClean="0">
                <a:solidFill>
                  <a:srgbClr val="C00000"/>
                </a:solidFill>
                <a:latin typeface="Arial" panose="020B0604020202020204" pitchFamily="34" charset="0"/>
                <a:cs typeface="Arial" panose="020B0604020202020204" pitchFamily="34" charset="0"/>
              </a:rPr>
              <a:t>bacteria.</a:t>
            </a:r>
          </a:p>
          <a:p>
            <a:pPr algn="just">
              <a:lnSpc>
                <a:spcPct val="120000"/>
              </a:lnSpc>
              <a:buFont typeface="Wingdings" pitchFamily="2" charset="2"/>
              <a:buChar char="q"/>
            </a:pPr>
            <a:r>
              <a:rPr lang="en-US" dirty="0" smtClean="0">
                <a:solidFill>
                  <a:srgbClr val="C00000"/>
                </a:solidFill>
                <a:latin typeface="Arial" panose="020B0604020202020204" pitchFamily="34" charset="0"/>
                <a:cs typeface="Arial" panose="020B0604020202020204" pitchFamily="34" charset="0"/>
              </a:rPr>
              <a:t>This </a:t>
            </a:r>
            <a:r>
              <a:rPr lang="en-US" dirty="0">
                <a:solidFill>
                  <a:srgbClr val="C00000"/>
                </a:solidFill>
                <a:latin typeface="Arial" panose="020B0604020202020204" pitchFamily="34" charset="0"/>
                <a:cs typeface="Arial" panose="020B0604020202020204" pitchFamily="34" charset="0"/>
              </a:rPr>
              <a:t>degradation consumes dissolved oxygen in water. Dissolved oxygen is the amount of oxygen dissolved in a given quantity of water at particular pressure and </a:t>
            </a:r>
            <a:r>
              <a:rPr lang="en-US" dirty="0" smtClean="0">
                <a:solidFill>
                  <a:srgbClr val="C00000"/>
                </a:solidFill>
                <a:latin typeface="Arial" panose="020B0604020202020204" pitchFamily="34" charset="0"/>
                <a:cs typeface="Arial" panose="020B0604020202020204" pitchFamily="34" charset="0"/>
              </a:rPr>
              <a:t>temperature. </a:t>
            </a:r>
            <a:endParaRPr lang="en-US" dirty="0">
              <a:solidFill>
                <a:srgbClr val="C00000"/>
              </a:solidFill>
              <a:latin typeface="Arial" panose="020B0604020202020204" pitchFamily="34" charset="0"/>
              <a:cs typeface="Arial" panose="020B0604020202020204" pitchFamily="34" charset="0"/>
            </a:endParaRPr>
          </a:p>
          <a:p>
            <a:pPr>
              <a:buNone/>
            </a:pPr>
            <a:r>
              <a:rPr lang="en-US" b="1" dirty="0">
                <a:solidFill>
                  <a:srgbClr val="FF0000"/>
                </a:solidFill>
                <a:latin typeface="Arial" panose="020B0604020202020204" pitchFamily="34" charset="0"/>
                <a:cs typeface="Arial" panose="020B0604020202020204" pitchFamily="34" charset="0"/>
              </a:rPr>
              <a:t>       </a:t>
            </a:r>
            <a:endParaRPr lang="en-US" b="1" dirty="0" smtClean="0">
              <a:solidFill>
                <a:srgbClr val="FF0000"/>
              </a:solidFill>
              <a:latin typeface="Arial" panose="020B0604020202020204" pitchFamily="34" charset="0"/>
              <a:cs typeface="Arial" panose="020B0604020202020204" pitchFamily="34" charset="0"/>
            </a:endParaRPr>
          </a:p>
          <a:p>
            <a:pPr>
              <a:buNone/>
            </a:pPr>
            <a:endParaRPr lang="en-US" b="1" dirty="0" smtClean="0">
              <a:solidFill>
                <a:srgbClr val="FF0000"/>
              </a:solidFill>
              <a:latin typeface="Arial" panose="020B0604020202020204" pitchFamily="34" charset="0"/>
              <a:cs typeface="Arial" panose="020B0604020202020204" pitchFamily="34" charset="0"/>
            </a:endParaRPr>
          </a:p>
          <a:p>
            <a:pPr>
              <a:buNone/>
            </a:pPr>
            <a:endParaRPr lang="en-US" b="1" dirty="0" smtClean="0">
              <a:solidFill>
                <a:srgbClr val="FF0000"/>
              </a:solidFill>
              <a:latin typeface="Arial" panose="020B0604020202020204" pitchFamily="34" charset="0"/>
              <a:cs typeface="Arial" panose="020B0604020202020204" pitchFamily="34" charset="0"/>
            </a:endParaRPr>
          </a:p>
          <a:p>
            <a:pPr>
              <a:buNone/>
            </a:pPr>
            <a:endParaRPr lang="en-US" b="1" dirty="0">
              <a:solidFill>
                <a:srgbClr val="FF0000"/>
              </a:solidFill>
              <a:latin typeface="Arial" panose="020B0604020202020204" pitchFamily="34" charset="0"/>
              <a:cs typeface="Arial" panose="020B0604020202020204" pitchFamily="34" charset="0"/>
            </a:endParaRPr>
          </a:p>
          <a:p>
            <a:pPr>
              <a:buNone/>
            </a:pPr>
            <a:endParaRPr lang="en-US" b="1" dirty="0">
              <a:solidFill>
                <a:srgbClr val="FF0000"/>
              </a:solidFill>
              <a:latin typeface="Arial" panose="020B0604020202020204" pitchFamily="34" charset="0"/>
              <a:cs typeface="Arial" panose="020B0604020202020204" pitchFamily="34" charset="0"/>
            </a:endParaRPr>
          </a:p>
          <a:p>
            <a:pPr>
              <a:buNone/>
            </a:pPr>
            <a:endParaRPr lang="en-US" b="1" dirty="0" smtClean="0">
              <a:solidFill>
                <a:srgbClr val="FF0000"/>
              </a:solidFill>
              <a:latin typeface="Arial" panose="020B0604020202020204" pitchFamily="34" charset="0"/>
              <a:cs typeface="Arial" panose="020B0604020202020204" pitchFamily="34" charset="0"/>
            </a:endParaRPr>
          </a:p>
          <a:p>
            <a:pPr>
              <a:buNone/>
            </a:pPr>
            <a:r>
              <a:rPr lang="en-US" b="1" dirty="0" smtClean="0">
                <a:solidFill>
                  <a:srgbClr val="FF0000"/>
                </a:solidFill>
                <a:latin typeface="Arial" panose="020B0604020202020204" pitchFamily="34" charset="0"/>
                <a:cs typeface="Arial" panose="020B0604020202020204" pitchFamily="34" charset="0"/>
              </a:rPr>
              <a:t>Human </a:t>
            </a:r>
            <a:r>
              <a:rPr lang="en-US" b="1" dirty="0">
                <a:solidFill>
                  <a:srgbClr val="FF0000"/>
                </a:solidFill>
                <a:latin typeface="Arial" panose="020B0604020202020204" pitchFamily="34" charset="0"/>
                <a:cs typeface="Arial" panose="020B0604020202020204" pitchFamily="34" charset="0"/>
              </a:rPr>
              <a:t>sources</a:t>
            </a:r>
            <a:endParaRPr lang="en-US" dirty="0">
              <a:solidFill>
                <a:srgbClr val="FF0000"/>
              </a:solidFill>
              <a:latin typeface="Arial" panose="020B0604020202020204" pitchFamily="34" charset="0"/>
              <a:cs typeface="Arial" panose="020B0604020202020204" pitchFamily="34" charset="0"/>
            </a:endParaRPr>
          </a:p>
          <a:p>
            <a:pPr lvl="1">
              <a:buFont typeface="Wingdings" pitchFamily="2" charset="2"/>
              <a:buChar char="Ø"/>
            </a:pPr>
            <a:r>
              <a:rPr lang="en-US" dirty="0">
                <a:solidFill>
                  <a:srgbClr val="3333FF"/>
                </a:solidFill>
                <a:latin typeface="Arial" panose="020B0604020202020204" pitchFamily="34" charset="0"/>
                <a:cs typeface="Arial" panose="020B0604020202020204" pitchFamily="34" charset="0"/>
              </a:rPr>
              <a:t>           </a:t>
            </a:r>
            <a:r>
              <a:rPr lang="en-US" sz="3100" dirty="0">
                <a:solidFill>
                  <a:srgbClr val="3333FF"/>
                </a:solidFill>
                <a:latin typeface="Arial" panose="020B0604020202020204" pitchFamily="34" charset="0"/>
                <a:cs typeface="Arial" panose="020B0604020202020204" pitchFamily="34" charset="0"/>
              </a:rPr>
              <a:t>Sewage</a:t>
            </a:r>
          </a:p>
          <a:p>
            <a:pPr lvl="1">
              <a:buFont typeface="Wingdings" pitchFamily="2" charset="2"/>
              <a:buChar char="Ø"/>
            </a:pPr>
            <a:r>
              <a:rPr lang="en-US" sz="3100" dirty="0">
                <a:solidFill>
                  <a:srgbClr val="3333FF"/>
                </a:solidFill>
                <a:latin typeface="Arial" panose="020B0604020202020204" pitchFamily="34" charset="0"/>
                <a:cs typeface="Arial" panose="020B0604020202020204" pitchFamily="34" charset="0"/>
              </a:rPr>
              <a:t>           Paper mills</a:t>
            </a:r>
          </a:p>
          <a:p>
            <a:pPr lvl="1">
              <a:buFont typeface="Wingdings" pitchFamily="2" charset="2"/>
              <a:buChar char="Ø"/>
            </a:pPr>
            <a:r>
              <a:rPr lang="en-US" sz="3100" dirty="0">
                <a:solidFill>
                  <a:srgbClr val="3333FF"/>
                </a:solidFill>
                <a:latin typeface="Arial" panose="020B0604020202020204" pitchFamily="34" charset="0"/>
                <a:cs typeface="Arial" panose="020B0604020202020204" pitchFamily="34" charset="0"/>
              </a:rPr>
              <a:t>           Food processing</a:t>
            </a:r>
          </a:p>
          <a:p>
            <a:pPr>
              <a:buNone/>
            </a:pPr>
            <a:r>
              <a:rPr lang="en-US" b="1" dirty="0" smtClean="0">
                <a:solidFill>
                  <a:srgbClr val="C00000"/>
                </a:solidFill>
                <a:latin typeface="Arial" panose="020B0604020202020204" pitchFamily="34" charset="0"/>
                <a:cs typeface="Arial" panose="020B0604020202020204" pitchFamily="34" charset="0"/>
              </a:rPr>
              <a:t>Effects</a:t>
            </a:r>
            <a:endParaRPr lang="en-US" dirty="0">
              <a:solidFill>
                <a:srgbClr val="C00000"/>
              </a:solidFill>
              <a:latin typeface="Arial" panose="020B0604020202020204" pitchFamily="34" charset="0"/>
              <a:cs typeface="Arial" panose="020B0604020202020204" pitchFamily="34" charset="0"/>
            </a:endParaRPr>
          </a:p>
          <a:p>
            <a:pPr lvl="1">
              <a:buFont typeface="Wingdings" pitchFamily="2" charset="2"/>
              <a:buChar char="Ø"/>
            </a:pPr>
            <a:r>
              <a:rPr lang="en-US" dirty="0">
                <a:solidFill>
                  <a:srgbClr val="3333FF"/>
                </a:solidFill>
                <a:latin typeface="Arial" panose="020B0604020202020204" pitchFamily="34" charset="0"/>
                <a:cs typeface="Arial" panose="020B0604020202020204" pitchFamily="34" charset="0"/>
              </a:rPr>
              <a:t>     </a:t>
            </a:r>
            <a:r>
              <a:rPr lang="en-US" dirty="0" smtClean="0">
                <a:solidFill>
                  <a:srgbClr val="3333FF"/>
                </a:solidFill>
                <a:latin typeface="Arial" panose="020B0604020202020204" pitchFamily="34" charset="0"/>
                <a:cs typeface="Arial" panose="020B0604020202020204" pitchFamily="34" charset="0"/>
              </a:rPr>
              <a:t> </a:t>
            </a:r>
            <a:r>
              <a:rPr lang="en-US" sz="3100" dirty="0">
                <a:solidFill>
                  <a:srgbClr val="3333FF"/>
                </a:solidFill>
                <a:latin typeface="Arial" panose="020B0604020202020204" pitchFamily="34" charset="0"/>
                <a:cs typeface="Arial" panose="020B0604020202020204" pitchFamily="34" charset="0"/>
              </a:rPr>
              <a:t>Degrade the water quality by depleting </a:t>
            </a:r>
            <a:r>
              <a:rPr lang="en-US" sz="3100" dirty="0" smtClean="0">
                <a:solidFill>
                  <a:srgbClr val="3333FF"/>
                </a:solidFill>
                <a:latin typeface="Arial" panose="020B0604020202020204" pitchFamily="34" charset="0"/>
                <a:cs typeface="Arial" panose="020B0604020202020204" pitchFamily="34" charset="0"/>
              </a:rPr>
              <a:t>dissolved oxygen of water</a:t>
            </a:r>
            <a:endParaRPr lang="en-US" sz="3100" dirty="0">
              <a:solidFill>
                <a:srgbClr val="3333FF"/>
              </a:solidFill>
              <a:latin typeface="Arial" panose="020B0604020202020204" pitchFamily="34" charset="0"/>
              <a:cs typeface="Arial" panose="020B0604020202020204" pitchFamily="34" charset="0"/>
            </a:endParaRPr>
          </a:p>
          <a:p>
            <a:pPr lvl="1">
              <a:buFont typeface="Wingdings" pitchFamily="2" charset="2"/>
              <a:buChar char="Ø"/>
            </a:pPr>
            <a:r>
              <a:rPr lang="en-US" sz="3100" dirty="0">
                <a:solidFill>
                  <a:srgbClr val="3333FF"/>
                </a:solidFill>
                <a:latin typeface="Arial" panose="020B0604020202020204" pitchFamily="34" charset="0"/>
                <a:cs typeface="Arial" panose="020B0604020202020204" pitchFamily="34" charset="0"/>
              </a:rPr>
              <a:t>      </a:t>
            </a:r>
            <a:r>
              <a:rPr lang="en-US" sz="3100" dirty="0" smtClean="0">
                <a:solidFill>
                  <a:srgbClr val="3333FF"/>
                </a:solidFill>
                <a:latin typeface="Arial" panose="020B0604020202020204" pitchFamily="34" charset="0"/>
                <a:cs typeface="Arial" panose="020B0604020202020204" pitchFamily="34" charset="0"/>
              </a:rPr>
              <a:t>Oxygen </a:t>
            </a:r>
            <a:r>
              <a:rPr lang="en-US" sz="3100" dirty="0">
                <a:solidFill>
                  <a:srgbClr val="3333FF"/>
                </a:solidFill>
                <a:latin typeface="Arial" panose="020B0604020202020204" pitchFamily="34" charset="0"/>
                <a:cs typeface="Arial" panose="020B0604020202020204" pitchFamily="34" charset="0"/>
              </a:rPr>
              <a:t>consuming </a:t>
            </a:r>
            <a:r>
              <a:rPr lang="en-US" sz="3100" dirty="0" smtClean="0">
                <a:solidFill>
                  <a:srgbClr val="3333FF"/>
                </a:solidFill>
                <a:latin typeface="Arial" panose="020B0604020202020204" pitchFamily="34" charset="0"/>
                <a:cs typeface="Arial" panose="020B0604020202020204" pitchFamily="34" charset="0"/>
              </a:rPr>
              <a:t>organisms, like fish </a:t>
            </a:r>
            <a:r>
              <a:rPr lang="en-US" sz="3100" dirty="0">
                <a:solidFill>
                  <a:srgbClr val="3333FF"/>
                </a:solidFill>
                <a:latin typeface="Arial" panose="020B0604020202020204" pitchFamily="34" charset="0"/>
                <a:cs typeface="Arial" panose="020B0604020202020204" pitchFamily="34" charset="0"/>
              </a:rPr>
              <a:t>and other  aquatic life </a:t>
            </a:r>
            <a:r>
              <a:rPr lang="en-US" sz="3100" dirty="0" smtClean="0">
                <a:solidFill>
                  <a:srgbClr val="3333FF"/>
                </a:solidFill>
                <a:latin typeface="Arial" panose="020B0604020202020204" pitchFamily="34" charset="0"/>
                <a:cs typeface="Arial" panose="020B0604020202020204" pitchFamily="34" charset="0"/>
              </a:rPr>
              <a:t>die</a:t>
            </a:r>
            <a:endParaRPr lang="en-US" sz="3100" dirty="0">
              <a:latin typeface="Arial" panose="020B0604020202020204" pitchFamily="34" charset="0"/>
              <a:cs typeface="Arial" panose="020B0604020202020204"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667000"/>
            <a:ext cx="2057400" cy="1541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565994"/>
            <a:ext cx="26289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62613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553200"/>
          </a:xfrm>
        </p:spPr>
        <p:txBody>
          <a:bodyPr>
            <a:normAutofit fontScale="92500"/>
          </a:bodyPr>
          <a:lstStyle/>
          <a:p>
            <a:pPr>
              <a:buNone/>
            </a:pPr>
            <a:r>
              <a:rPr lang="en-US" sz="3500" b="1" dirty="0">
                <a:solidFill>
                  <a:srgbClr val="FF0000"/>
                </a:solidFill>
                <a:latin typeface="Arial" panose="020B0604020202020204" pitchFamily="34" charset="0"/>
                <a:cs typeface="Arial" panose="020B0604020202020204" pitchFamily="34" charset="0"/>
              </a:rPr>
              <a:t>3. Inorganic chemicals</a:t>
            </a:r>
          </a:p>
          <a:p>
            <a:pPr>
              <a:buNone/>
            </a:pPr>
            <a:r>
              <a:rPr lang="en-US" sz="3300" b="1" dirty="0">
                <a:latin typeface="Arial" panose="020B0604020202020204" pitchFamily="34" charset="0"/>
                <a:cs typeface="Arial" panose="020B0604020202020204" pitchFamily="34" charset="0"/>
              </a:rPr>
              <a:t>        </a:t>
            </a:r>
            <a:r>
              <a:rPr lang="en-US" sz="3300" b="1" dirty="0" smtClean="0">
                <a:latin typeface="Arial" panose="020B0604020202020204" pitchFamily="34" charset="0"/>
                <a:cs typeface="Arial" panose="020B0604020202020204" pitchFamily="34" charset="0"/>
              </a:rPr>
              <a:t> </a:t>
            </a:r>
            <a:r>
              <a:rPr lang="en-US" sz="3000" b="1" dirty="0">
                <a:latin typeface="Arial" panose="020B0604020202020204" pitchFamily="34" charset="0"/>
                <a:cs typeface="Arial" panose="020B0604020202020204" pitchFamily="34" charset="0"/>
              </a:rPr>
              <a:t>Water </a:t>
            </a:r>
            <a:r>
              <a:rPr lang="en-US" sz="3000" b="1" dirty="0" smtClean="0">
                <a:latin typeface="Arial" panose="020B0604020202020204" pitchFamily="34" charset="0"/>
                <a:cs typeface="Arial" panose="020B0604020202020204" pitchFamily="34" charset="0"/>
              </a:rPr>
              <a:t>soluble/Insoluble </a:t>
            </a:r>
            <a:r>
              <a:rPr lang="en-US" sz="3000" b="1" dirty="0">
                <a:latin typeface="Arial" panose="020B0604020202020204" pitchFamily="34" charset="0"/>
                <a:cs typeface="Arial" panose="020B0604020202020204" pitchFamily="34" charset="0"/>
              </a:rPr>
              <a:t>chemicals</a:t>
            </a:r>
            <a:endParaRPr lang="en-US" sz="3000" dirty="0">
              <a:latin typeface="Arial" panose="020B0604020202020204" pitchFamily="34" charset="0"/>
              <a:cs typeface="Arial" panose="020B0604020202020204" pitchFamily="34" charset="0"/>
            </a:endParaRPr>
          </a:p>
          <a:p>
            <a:pPr lvl="1">
              <a:buFont typeface="Wingdings" pitchFamily="2" charset="2"/>
              <a:buChar char="Ø"/>
            </a:pPr>
            <a:r>
              <a:rPr lang="en-US" sz="2600" dirty="0">
                <a:solidFill>
                  <a:srgbClr val="3333FF"/>
                </a:solidFill>
                <a:latin typeface="Arial" panose="020B0604020202020204" pitchFamily="34" charset="0"/>
                <a:cs typeface="Arial" panose="020B0604020202020204" pitchFamily="34" charset="0"/>
              </a:rPr>
              <a:t>  </a:t>
            </a:r>
            <a:r>
              <a:rPr lang="en-US" sz="2600" dirty="0" smtClean="0">
                <a:solidFill>
                  <a:srgbClr val="3333FF"/>
                </a:solidFill>
                <a:latin typeface="Arial" panose="020B0604020202020204" pitchFamily="34" charset="0"/>
                <a:cs typeface="Arial" panose="020B0604020202020204" pitchFamily="34" charset="0"/>
              </a:rPr>
              <a:t>Acids</a:t>
            </a:r>
            <a:endParaRPr lang="en-US" sz="2600" dirty="0">
              <a:solidFill>
                <a:srgbClr val="3333FF"/>
              </a:solidFill>
              <a:latin typeface="Arial" panose="020B0604020202020204" pitchFamily="34" charset="0"/>
              <a:cs typeface="Arial" panose="020B0604020202020204" pitchFamily="34" charset="0"/>
            </a:endParaRPr>
          </a:p>
          <a:p>
            <a:pPr lvl="1">
              <a:buFont typeface="Wingdings" pitchFamily="2" charset="2"/>
              <a:buChar char="Ø"/>
            </a:pPr>
            <a:r>
              <a:rPr lang="en-US" sz="2600" dirty="0">
                <a:solidFill>
                  <a:srgbClr val="3333FF"/>
                </a:solidFill>
                <a:latin typeface="Arial" panose="020B0604020202020204" pitchFamily="34" charset="0"/>
                <a:cs typeface="Arial" panose="020B0604020202020204" pitchFamily="34" charset="0"/>
              </a:rPr>
              <a:t>  </a:t>
            </a:r>
            <a:r>
              <a:rPr lang="en-US" sz="2600" dirty="0" smtClean="0">
                <a:solidFill>
                  <a:srgbClr val="3333FF"/>
                </a:solidFill>
                <a:latin typeface="Arial" panose="020B0604020202020204" pitchFamily="34" charset="0"/>
                <a:cs typeface="Arial" panose="020B0604020202020204" pitchFamily="34" charset="0"/>
              </a:rPr>
              <a:t>Toxic </a:t>
            </a:r>
            <a:r>
              <a:rPr lang="en-US" sz="2600" dirty="0">
                <a:solidFill>
                  <a:srgbClr val="3333FF"/>
                </a:solidFill>
                <a:latin typeface="Arial" panose="020B0604020202020204" pitchFamily="34" charset="0"/>
                <a:cs typeface="Arial" panose="020B0604020202020204" pitchFamily="34" charset="0"/>
              </a:rPr>
              <a:t>metals such as </a:t>
            </a:r>
            <a:r>
              <a:rPr lang="en-US" sz="2600" dirty="0" smtClean="0">
                <a:solidFill>
                  <a:srgbClr val="3333FF"/>
                </a:solidFill>
                <a:latin typeface="Arial" panose="020B0604020202020204" pitchFamily="34" charset="0"/>
                <a:cs typeface="Arial" panose="020B0604020202020204" pitchFamily="34" charset="0"/>
              </a:rPr>
              <a:t>lead</a:t>
            </a:r>
            <a:r>
              <a:rPr lang="en-US" sz="2600" dirty="0">
                <a:solidFill>
                  <a:srgbClr val="3333FF"/>
                </a:solidFill>
                <a:latin typeface="Arial" panose="020B0604020202020204" pitchFamily="34" charset="0"/>
                <a:cs typeface="Arial" panose="020B0604020202020204" pitchFamily="34" charset="0"/>
              </a:rPr>
              <a:t>, arsenic, selenium</a:t>
            </a:r>
          </a:p>
          <a:p>
            <a:pPr lvl="1">
              <a:buFont typeface="Wingdings" pitchFamily="2" charset="2"/>
              <a:buChar char="Ø"/>
            </a:pPr>
            <a:r>
              <a:rPr lang="en-US" sz="2600" dirty="0">
                <a:solidFill>
                  <a:srgbClr val="3333FF"/>
                </a:solidFill>
                <a:latin typeface="Arial" panose="020B0604020202020204" pitchFamily="34" charset="0"/>
                <a:cs typeface="Arial" panose="020B0604020202020204" pitchFamily="34" charset="0"/>
              </a:rPr>
              <a:t>   </a:t>
            </a:r>
            <a:r>
              <a:rPr lang="en-US" sz="2600" dirty="0" smtClean="0">
                <a:solidFill>
                  <a:srgbClr val="3333FF"/>
                </a:solidFill>
                <a:latin typeface="Arial" panose="020B0604020202020204" pitchFamily="34" charset="0"/>
                <a:cs typeface="Arial" panose="020B0604020202020204" pitchFamily="34" charset="0"/>
              </a:rPr>
              <a:t>Sodium </a:t>
            </a:r>
            <a:r>
              <a:rPr lang="en-US" sz="2600" dirty="0">
                <a:solidFill>
                  <a:srgbClr val="3333FF"/>
                </a:solidFill>
                <a:latin typeface="Arial" panose="020B0604020202020204" pitchFamily="34" charset="0"/>
                <a:cs typeface="Arial" panose="020B0604020202020204" pitchFamily="34" charset="0"/>
              </a:rPr>
              <a:t>chloride in ocean water and fluoride in soils</a:t>
            </a:r>
          </a:p>
          <a:p>
            <a:pPr>
              <a:buNone/>
            </a:pPr>
            <a:r>
              <a:rPr lang="en-US" sz="2600" b="1" dirty="0">
                <a:solidFill>
                  <a:srgbClr val="00B050"/>
                </a:solidFill>
                <a:latin typeface="Arial" panose="020B0604020202020204" pitchFamily="34" charset="0"/>
                <a:cs typeface="Arial" panose="020B0604020202020204" pitchFamily="34" charset="0"/>
              </a:rPr>
              <a:t>       </a:t>
            </a:r>
            <a:r>
              <a:rPr lang="en-US" sz="3000" b="1" dirty="0">
                <a:solidFill>
                  <a:srgbClr val="00B050"/>
                </a:solidFill>
                <a:latin typeface="Arial" panose="020B0604020202020204" pitchFamily="34" charset="0"/>
                <a:cs typeface="Arial" panose="020B0604020202020204" pitchFamily="34" charset="0"/>
              </a:rPr>
              <a:t>Human sources</a:t>
            </a:r>
            <a:endParaRPr lang="en-US" sz="3000" dirty="0">
              <a:solidFill>
                <a:srgbClr val="00B050"/>
              </a:solidFill>
              <a:latin typeface="Arial" panose="020B0604020202020204" pitchFamily="34" charset="0"/>
              <a:cs typeface="Arial" panose="020B0604020202020204" pitchFamily="34" charset="0"/>
            </a:endParaRPr>
          </a:p>
          <a:p>
            <a:pPr>
              <a:buNone/>
            </a:pPr>
            <a:r>
              <a:rPr lang="en-US" sz="2600" dirty="0">
                <a:solidFill>
                  <a:srgbClr val="FF0000"/>
                </a:solidFill>
                <a:latin typeface="Arial" panose="020B0604020202020204" pitchFamily="34" charset="0"/>
                <a:cs typeface="Arial" panose="020B0604020202020204" pitchFamily="34" charset="0"/>
              </a:rPr>
              <a:t>      </a:t>
            </a:r>
            <a:r>
              <a:rPr lang="en-US" sz="2600" dirty="0" smtClean="0">
                <a:solidFill>
                  <a:srgbClr val="FF0000"/>
                </a:solidFill>
                <a:latin typeface="Arial" panose="020B0604020202020204" pitchFamily="34" charset="0"/>
                <a:cs typeface="Arial" panose="020B0604020202020204" pitchFamily="34" charset="0"/>
              </a:rPr>
              <a:t>Surface </a:t>
            </a:r>
            <a:r>
              <a:rPr lang="en-US" sz="2600" dirty="0">
                <a:solidFill>
                  <a:srgbClr val="FF0000"/>
                </a:solidFill>
                <a:latin typeface="Arial" panose="020B0604020202020204" pitchFamily="34" charset="0"/>
                <a:cs typeface="Arial" panose="020B0604020202020204" pitchFamily="34" charset="0"/>
              </a:rPr>
              <a:t>runoff, industrial effluents and </a:t>
            </a:r>
            <a:r>
              <a:rPr lang="en-US" sz="2600" dirty="0" smtClean="0">
                <a:solidFill>
                  <a:srgbClr val="FF0000"/>
                </a:solidFill>
                <a:latin typeface="Arial" panose="020B0604020202020204" pitchFamily="34" charset="0"/>
                <a:cs typeface="Arial" panose="020B0604020202020204" pitchFamily="34" charset="0"/>
              </a:rPr>
              <a:t>household cleansers</a:t>
            </a:r>
            <a:r>
              <a:rPr lang="en-US" sz="2600" dirty="0">
                <a:solidFill>
                  <a:srgbClr val="FF0000"/>
                </a:solidFill>
                <a:latin typeface="Arial" panose="020B0604020202020204" pitchFamily="34" charset="0"/>
                <a:cs typeface="Arial" panose="020B0604020202020204" pitchFamily="34" charset="0"/>
              </a:rPr>
              <a:t>.</a:t>
            </a:r>
          </a:p>
          <a:p>
            <a:pPr>
              <a:buNone/>
            </a:pPr>
            <a:r>
              <a:rPr lang="en-US" sz="3000" b="1" dirty="0">
                <a:solidFill>
                  <a:srgbClr val="00B050"/>
                </a:solidFill>
                <a:latin typeface="Arial" panose="020B0604020202020204" pitchFamily="34" charset="0"/>
                <a:cs typeface="Arial" panose="020B0604020202020204" pitchFamily="34" charset="0"/>
              </a:rPr>
              <a:t>      </a:t>
            </a:r>
            <a:r>
              <a:rPr lang="en-US" sz="3000" b="1" dirty="0" smtClean="0">
                <a:solidFill>
                  <a:srgbClr val="00B050"/>
                </a:solidFill>
                <a:latin typeface="Arial" panose="020B0604020202020204" pitchFamily="34" charset="0"/>
                <a:cs typeface="Arial" panose="020B0604020202020204" pitchFamily="34" charset="0"/>
              </a:rPr>
              <a:t>Effects</a:t>
            </a:r>
            <a:endParaRPr lang="en-US" sz="3000" b="1" dirty="0">
              <a:solidFill>
                <a:srgbClr val="00B050"/>
              </a:solidFill>
              <a:latin typeface="Arial" panose="020B0604020202020204" pitchFamily="34" charset="0"/>
              <a:cs typeface="Arial" panose="020B0604020202020204" pitchFamily="34" charset="0"/>
            </a:endParaRPr>
          </a:p>
          <a:p>
            <a:pPr>
              <a:buNone/>
            </a:pPr>
            <a:r>
              <a:rPr lang="en-US" sz="2600" dirty="0">
                <a:solidFill>
                  <a:srgbClr val="FF0000"/>
                </a:solidFill>
                <a:latin typeface="Arial" panose="020B0604020202020204" pitchFamily="34" charset="0"/>
                <a:cs typeface="Arial" panose="020B0604020202020204" pitchFamily="34" charset="0"/>
              </a:rPr>
              <a:t>           1. Fresh water contamination for drinking and irrigation</a:t>
            </a:r>
          </a:p>
          <a:p>
            <a:pPr>
              <a:buNone/>
            </a:pPr>
            <a:r>
              <a:rPr lang="en-US" sz="2600" dirty="0">
                <a:solidFill>
                  <a:srgbClr val="FF0000"/>
                </a:solidFill>
                <a:latin typeface="Arial" panose="020B0604020202020204" pitchFamily="34" charset="0"/>
                <a:cs typeface="Arial" panose="020B0604020202020204" pitchFamily="34" charset="0"/>
              </a:rPr>
              <a:t>           2. Skin cancer and neck damage</a:t>
            </a:r>
          </a:p>
          <a:p>
            <a:pPr>
              <a:buNone/>
            </a:pPr>
            <a:r>
              <a:rPr lang="en-US" sz="2600" dirty="0">
                <a:solidFill>
                  <a:srgbClr val="FF0000"/>
                </a:solidFill>
                <a:latin typeface="Arial" panose="020B0604020202020204" pitchFamily="34" charset="0"/>
                <a:cs typeface="Arial" panose="020B0604020202020204" pitchFamily="34" charset="0"/>
              </a:rPr>
              <a:t>           3. Harm fish and other aquatic life</a:t>
            </a:r>
          </a:p>
          <a:p>
            <a:pPr>
              <a:buNone/>
            </a:pPr>
            <a:r>
              <a:rPr lang="en-US" sz="2600" dirty="0">
                <a:solidFill>
                  <a:srgbClr val="FF0000"/>
                </a:solidFill>
                <a:latin typeface="Arial" panose="020B0604020202020204" pitchFamily="34" charset="0"/>
                <a:cs typeface="Arial" panose="020B0604020202020204" pitchFamily="34" charset="0"/>
              </a:rPr>
              <a:t>           4. Lower crop yields</a:t>
            </a:r>
          </a:p>
          <a:p>
            <a:pPr>
              <a:buNone/>
            </a:pPr>
            <a:r>
              <a:rPr lang="en-US" sz="2600" dirty="0">
                <a:solidFill>
                  <a:srgbClr val="FF0000"/>
                </a:solidFill>
                <a:latin typeface="Arial" panose="020B0604020202020204" pitchFamily="34" charset="0"/>
                <a:cs typeface="Arial" panose="020B0604020202020204" pitchFamily="34" charset="0"/>
              </a:rPr>
              <a:t>           5. Corrosion of metals</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280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solidFill>
                  <a:schemeClr val="accent1"/>
                </a:solidFill>
                <a:latin typeface="Arial" panose="020B0604020202020204" pitchFamily="34" charset="0"/>
                <a:cs typeface="Arial" panose="020B0604020202020204" pitchFamily="34" charset="0"/>
              </a:rPr>
              <a:t>Layers of Atmosphere </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143000"/>
            <a:ext cx="8458200" cy="5486400"/>
          </a:xfrm>
        </p:spPr>
        <p:txBody>
          <a:bodyPr>
            <a:normAutofit fontScale="92500" lnSpcReduction="10000"/>
          </a:bodyPr>
          <a:lstStyle/>
          <a:p>
            <a:pPr>
              <a:buNone/>
            </a:pPr>
            <a:r>
              <a:rPr lang="en-US" b="1" i="1" dirty="0" smtClean="0">
                <a:solidFill>
                  <a:schemeClr val="accent6"/>
                </a:solidFill>
                <a:latin typeface="Arial" panose="020B0604020202020204" pitchFamily="34" charset="0"/>
                <a:cs typeface="Arial" panose="020B0604020202020204" pitchFamily="34" charset="0"/>
              </a:rPr>
              <a:t>Troposphere</a:t>
            </a:r>
          </a:p>
          <a:p>
            <a:pPr>
              <a:lnSpc>
                <a:spcPct val="90000"/>
              </a:lnSpc>
              <a:buClr>
                <a:schemeClr val="accent6"/>
              </a:buClr>
              <a:buFont typeface="Wingdings" pitchFamily="2" charset="2"/>
              <a:buChar char="Ø"/>
            </a:pPr>
            <a:endParaRPr lang="en-US" sz="2400" dirty="0" smtClean="0">
              <a:latin typeface="Arial" panose="020B0604020202020204" pitchFamily="34" charset="0"/>
              <a:cs typeface="Arial" panose="020B0604020202020204" pitchFamily="34" charset="0"/>
            </a:endParaRPr>
          </a:p>
          <a:p>
            <a:pPr>
              <a:lnSpc>
                <a:spcPct val="90000"/>
              </a:lnSpc>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Lowest and thinnest layer</a:t>
            </a:r>
          </a:p>
          <a:p>
            <a:pPr lvl="1">
              <a:lnSpc>
                <a:spcPct val="90000"/>
              </a:lnSpc>
              <a:buClr>
                <a:schemeClr val="accent6"/>
              </a:buClr>
              <a:buFont typeface="Wingdings" pitchFamily="2" charset="2"/>
              <a:buChar char="Ø"/>
            </a:pPr>
            <a:r>
              <a:rPr lang="en-US" sz="2200" dirty="0" smtClean="0">
                <a:latin typeface="Arial" panose="020B0604020202020204" pitchFamily="34" charset="0"/>
                <a:cs typeface="Arial" panose="020B0604020202020204" pitchFamily="34" charset="0"/>
              </a:rPr>
              <a:t>16 km at equator, 8 km at poles</a:t>
            </a:r>
          </a:p>
          <a:p>
            <a:pPr>
              <a:lnSpc>
                <a:spcPct val="90000"/>
              </a:lnSpc>
              <a:buClr>
                <a:schemeClr val="accent6"/>
              </a:buClr>
              <a:buFont typeface="Wingdings" pitchFamily="2" charset="2"/>
              <a:buChar char="Ø"/>
            </a:pPr>
            <a:endParaRPr lang="en-US" sz="2400" dirty="0" smtClean="0">
              <a:latin typeface="Arial" panose="020B0604020202020204" pitchFamily="34" charset="0"/>
              <a:cs typeface="Arial" panose="020B0604020202020204" pitchFamily="34" charset="0"/>
            </a:endParaRPr>
          </a:p>
          <a:p>
            <a:pPr>
              <a:lnSpc>
                <a:spcPct val="90000"/>
              </a:lnSpc>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90% of the atmosphere’s mass</a:t>
            </a:r>
          </a:p>
          <a:p>
            <a:pPr>
              <a:lnSpc>
                <a:spcPct val="90000"/>
              </a:lnSpc>
              <a:buClr>
                <a:schemeClr val="accent6"/>
              </a:buClr>
              <a:buFont typeface="Wingdings" pitchFamily="2" charset="2"/>
              <a:buChar char="Ø"/>
            </a:pPr>
            <a:endParaRPr lang="en-US" sz="2400" dirty="0" smtClean="0">
              <a:latin typeface="Arial" panose="020B0604020202020204" pitchFamily="34" charset="0"/>
              <a:cs typeface="Arial" panose="020B0604020202020204" pitchFamily="34" charset="0"/>
            </a:endParaRPr>
          </a:p>
          <a:p>
            <a:pPr>
              <a:lnSpc>
                <a:spcPct val="90000"/>
              </a:lnSpc>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Temperature </a:t>
            </a:r>
            <a:r>
              <a:rPr lang="en-US" sz="2400" dirty="0" smtClean="0">
                <a:solidFill>
                  <a:schemeClr val="accent1"/>
                </a:solidFill>
                <a:latin typeface="Arial" panose="020B0604020202020204" pitchFamily="34" charset="0"/>
                <a:cs typeface="Arial" panose="020B0604020202020204" pitchFamily="34" charset="0"/>
              </a:rPr>
              <a:t>decreases</a:t>
            </a:r>
            <a:r>
              <a:rPr lang="en-US" sz="2400" b="1"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with altitude</a:t>
            </a:r>
          </a:p>
          <a:p>
            <a:pPr lvl="1">
              <a:lnSpc>
                <a:spcPct val="90000"/>
              </a:lnSpc>
              <a:buClr>
                <a:schemeClr val="accent6"/>
              </a:buClr>
              <a:buFont typeface="Wingdings" pitchFamily="2" charset="2"/>
              <a:buChar char="Ø"/>
            </a:pPr>
            <a:r>
              <a:rPr lang="en-US" sz="2200" dirty="0" smtClean="0">
                <a:latin typeface="Arial" panose="020B0604020202020204" pitchFamily="34" charset="0"/>
                <a:cs typeface="Arial" panose="020B0604020202020204" pitchFamily="34" charset="0"/>
              </a:rPr>
              <a:t>6°C per kilometer</a:t>
            </a:r>
          </a:p>
          <a:p>
            <a:pPr lvl="1">
              <a:lnSpc>
                <a:spcPct val="90000"/>
              </a:lnSpc>
              <a:buClr>
                <a:schemeClr val="accent6"/>
              </a:buClr>
              <a:buFont typeface="Wingdings" pitchFamily="2" charset="2"/>
              <a:buChar char="Ø"/>
            </a:pPr>
            <a:r>
              <a:rPr lang="en-US" sz="2200" dirty="0" smtClean="0">
                <a:latin typeface="Arial" panose="020B0604020202020204" pitchFamily="34" charset="0"/>
                <a:cs typeface="Arial" panose="020B0604020202020204" pitchFamily="34" charset="0"/>
              </a:rPr>
              <a:t>Top of troposphere averages –50°C</a:t>
            </a:r>
          </a:p>
          <a:p>
            <a:pPr>
              <a:buClr>
                <a:schemeClr val="accent6"/>
              </a:buClr>
              <a:buFont typeface="Wingdings" pitchFamily="2" charset="2"/>
              <a:buChar char="Ø"/>
            </a:pPr>
            <a:endParaRPr lang="en-US" sz="2400" dirty="0" smtClean="0">
              <a:latin typeface="Arial" panose="020B0604020202020204" pitchFamily="34" charset="0"/>
              <a:cs typeface="Arial" panose="020B0604020202020204" pitchFamily="34" charset="0"/>
            </a:endParaRPr>
          </a:p>
          <a:p>
            <a:pPr>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Where weather occurs</a:t>
            </a:r>
          </a:p>
          <a:p>
            <a:pPr>
              <a:buClr>
                <a:schemeClr val="accent6"/>
              </a:buClr>
              <a:buFont typeface="Wingdings" pitchFamily="2" charset="2"/>
              <a:buChar char="Ø"/>
            </a:pPr>
            <a:endParaRPr lang="en-US" sz="2400" dirty="0" smtClean="0">
              <a:latin typeface="Arial" panose="020B0604020202020204" pitchFamily="34" charset="0"/>
              <a:cs typeface="Arial" panose="020B0604020202020204" pitchFamily="34" charset="0"/>
            </a:endParaRPr>
          </a:p>
          <a:p>
            <a:pPr>
              <a:buClr>
                <a:schemeClr val="accent6"/>
              </a:buClr>
              <a:buFont typeface="Wingdings" pitchFamily="2" charset="2"/>
              <a:buChar char="Ø"/>
            </a:pPr>
            <a:r>
              <a:rPr lang="en-US" sz="2400" dirty="0" smtClean="0">
                <a:latin typeface="Arial" panose="020B0604020202020204" pitchFamily="34" charset="0"/>
                <a:cs typeface="Arial" panose="020B0604020202020204" pitchFamily="34" charset="0"/>
              </a:rPr>
              <a:t>Boundary between the troposphere, and the stratosphere  is called the </a:t>
            </a:r>
            <a:r>
              <a:rPr lang="en-US" sz="2400" b="1" dirty="0" smtClean="0">
                <a:solidFill>
                  <a:schemeClr val="accent1"/>
                </a:solidFill>
                <a:latin typeface="Arial" panose="020B0604020202020204" pitchFamily="34" charset="0"/>
                <a:cs typeface="Arial" panose="020B0604020202020204" pitchFamily="34" charset="0"/>
              </a:rPr>
              <a:t>tropopause</a:t>
            </a:r>
            <a:endParaRPr lang="en-US" sz="2400" dirty="0" smtClean="0">
              <a:solidFill>
                <a:schemeClr val="accent1"/>
              </a:solidFill>
              <a:latin typeface="Arial" panose="020B0604020202020204" pitchFamily="34" charset="0"/>
              <a:cs typeface="Arial" panose="020B0604020202020204" pitchFamily="34" charset="0"/>
            </a:endParaRPr>
          </a:p>
          <a:p>
            <a:pPr>
              <a:buNone/>
            </a:pPr>
            <a:endParaRPr lang="en-US" b="1" dirty="0" smtClean="0">
              <a:solidFill>
                <a:schemeClr val="accent6"/>
              </a:solidFill>
              <a:latin typeface="Arial" panose="020B0604020202020204" pitchFamily="34" charset="0"/>
              <a:cs typeface="Arial" panose="020B0604020202020204" pitchFamily="34" charset="0"/>
            </a:endParaRPr>
          </a:p>
          <a:p>
            <a:pPr>
              <a:buNone/>
            </a:pPr>
            <a:endParaRPr lang="en-US" dirty="0">
              <a:solidFill>
                <a:schemeClr val="accent6"/>
              </a:solidFill>
              <a:latin typeface="Arial" panose="020B0604020202020204" pitchFamily="34" charset="0"/>
              <a:cs typeface="Arial" panose="020B0604020202020204" pitchFamily="34" charset="0"/>
            </a:endParaRPr>
          </a:p>
        </p:txBody>
      </p:sp>
      <p:pic>
        <p:nvPicPr>
          <p:cNvPr id="26626" name="Picture 2" descr="http://www.physicalgeography.net/fundamentals/images/Img_3236.jpg"/>
          <p:cNvPicPr>
            <a:picLocks noChangeAspect="1" noChangeArrowheads="1"/>
          </p:cNvPicPr>
          <p:nvPr/>
        </p:nvPicPr>
        <p:blipFill>
          <a:blip r:embed="rId3"/>
          <a:srcRect/>
          <a:stretch>
            <a:fillRect/>
          </a:stretch>
        </p:blipFill>
        <p:spPr bwMode="auto">
          <a:xfrm>
            <a:off x="5715000" y="1371600"/>
            <a:ext cx="3124200" cy="233594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334000" y="3886200"/>
            <a:ext cx="3733800" cy="646331"/>
          </a:xfrm>
          <a:prstGeom prst="rect">
            <a:avLst/>
          </a:prstGeom>
          <a:noFill/>
        </p:spPr>
        <p:txBody>
          <a:bodyPr wrap="square" rtlCol="0">
            <a:spAutoFit/>
          </a:bodyPr>
          <a:lstStyle/>
          <a:p>
            <a:pPr algn="ctr"/>
            <a:r>
              <a:rPr lang="en-US" dirty="0" smtClean="0">
                <a:solidFill>
                  <a:schemeClr val="accent3">
                    <a:lumMod val="75000"/>
                  </a:schemeClr>
                </a:solidFill>
              </a:rPr>
              <a:t>View </a:t>
            </a:r>
            <a:r>
              <a:rPr lang="en-US" dirty="0">
                <a:solidFill>
                  <a:schemeClr val="accent3">
                    <a:lumMod val="75000"/>
                  </a:schemeClr>
                </a:solidFill>
              </a:rPr>
              <a:t>of </a:t>
            </a:r>
            <a:r>
              <a:rPr lang="en-US" dirty="0" smtClean="0">
                <a:solidFill>
                  <a:schemeClr val="accent3">
                    <a:lumMod val="75000"/>
                  </a:schemeClr>
                </a:solidFill>
              </a:rPr>
              <a:t> troposphere </a:t>
            </a:r>
            <a:r>
              <a:rPr lang="en-US" dirty="0">
                <a:solidFill>
                  <a:schemeClr val="accent3">
                    <a:lumMod val="75000"/>
                  </a:schemeClr>
                </a:solidFill>
              </a:rPr>
              <a:t>layer from an airplane's </a:t>
            </a:r>
            <a:r>
              <a:rPr lang="en-US" dirty="0" smtClean="0">
                <a:solidFill>
                  <a:schemeClr val="accent3">
                    <a:lumMod val="75000"/>
                  </a:schemeClr>
                </a:solidFill>
              </a:rPr>
              <a:t>window.</a:t>
            </a:r>
            <a:endParaRPr lang="en-US" dirty="0">
              <a:solidFill>
                <a:schemeClr val="accent3">
                  <a:lumMod val="75000"/>
                </a:schemeClr>
              </a:solidFill>
            </a:endParaRPr>
          </a:p>
        </p:txBody>
      </p:sp>
      <p:pic>
        <p:nvPicPr>
          <p:cNvPr id="8" name="Picture 7" descr="i tutor-hd copy.png">
            <a:hlinkClick r:id="rId4"/>
          </p:cNvPr>
          <p:cNvPicPr>
            <a:picLocks noChangeAspect="1"/>
          </p:cNvPicPr>
          <p:nvPr/>
        </p:nvPicPr>
        <p:blipFill>
          <a:blip r:embed="rId5" cstate="print"/>
          <a:stretch>
            <a:fillRect/>
          </a:stretch>
        </p:blipFill>
        <p:spPr>
          <a:xfrm>
            <a:off x="8001000" y="0"/>
            <a:ext cx="1143000" cy="540532"/>
          </a:xfrm>
          <a:prstGeom prst="rect">
            <a:avLst/>
          </a:prstGeom>
        </p:spPr>
      </p:pic>
    </p:spTree>
    <p:extLst>
      <p:ext uri="{BB962C8B-B14F-4D97-AF65-F5344CB8AC3E}">
        <p14:creationId xmlns:p14="http://schemas.microsoft.com/office/powerpoint/2010/main" val="3609953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400800"/>
          </a:xfrm>
        </p:spPr>
        <p:txBody>
          <a:bodyPr>
            <a:normAutofit/>
          </a:bodyPr>
          <a:lstStyle/>
          <a:p>
            <a:pPr>
              <a:buNone/>
            </a:pPr>
            <a:r>
              <a:rPr lang="en-US" b="1" dirty="0">
                <a:solidFill>
                  <a:srgbClr val="3333FF"/>
                </a:solidFill>
                <a:latin typeface="Arial" panose="020B0604020202020204" pitchFamily="34" charset="0"/>
                <a:cs typeface="Arial" panose="020B0604020202020204" pitchFamily="34" charset="0"/>
              </a:rPr>
              <a:t>4. Organic chemicals</a:t>
            </a:r>
            <a:endParaRPr lang="en-US" dirty="0">
              <a:solidFill>
                <a:srgbClr val="3333FF"/>
              </a:solidFill>
              <a:latin typeface="Arial" panose="020B0604020202020204" pitchFamily="34" charset="0"/>
              <a:cs typeface="Arial" panose="020B0604020202020204" pitchFamily="34" charset="0"/>
            </a:endParaRPr>
          </a:p>
          <a:p>
            <a:pPr>
              <a:buNone/>
            </a:pPr>
            <a:r>
              <a:rPr lang="en-US" sz="2800" b="1" dirty="0">
                <a:solidFill>
                  <a:srgbClr val="FF0000"/>
                </a:solidFill>
                <a:latin typeface="Arial" panose="020B0604020202020204" pitchFamily="34" charset="0"/>
                <a:cs typeface="Arial" panose="020B0604020202020204" pitchFamily="34" charset="0"/>
              </a:rPr>
              <a:t>   </a:t>
            </a:r>
            <a:r>
              <a:rPr lang="en-US" sz="2800" b="1" dirty="0" smtClean="0">
                <a:solidFill>
                  <a:srgbClr val="FF0000"/>
                </a:solidFill>
                <a:latin typeface="Arial" panose="020B0604020202020204" pitchFamily="34" charset="0"/>
                <a:cs typeface="Arial" panose="020B0604020202020204" pitchFamily="34" charset="0"/>
              </a:rPr>
              <a:t>Example: </a:t>
            </a:r>
            <a:r>
              <a:rPr lang="en-US" sz="2400" dirty="0" smtClean="0">
                <a:latin typeface="Arial" panose="020B0604020202020204" pitchFamily="34" charset="0"/>
                <a:cs typeface="Arial" panose="020B0604020202020204" pitchFamily="34" charset="0"/>
              </a:rPr>
              <a:t>oil</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gasoline</a:t>
            </a:r>
            <a:r>
              <a:rPr lang="en-US" sz="2400" dirty="0">
                <a:latin typeface="Arial" panose="020B0604020202020204" pitchFamily="34" charset="0"/>
                <a:cs typeface="Arial" panose="020B0604020202020204" pitchFamily="34" charset="0"/>
              </a:rPr>
              <a:t>, plastics, </a:t>
            </a:r>
            <a:r>
              <a:rPr lang="en-US" sz="2400" dirty="0" smtClean="0">
                <a:latin typeface="Arial" panose="020B0604020202020204" pitchFamily="34" charset="0"/>
                <a:cs typeface="Arial" panose="020B0604020202020204" pitchFamily="34" charset="0"/>
              </a:rPr>
              <a:t>pesticides and detergents</a:t>
            </a:r>
            <a:endParaRPr lang="en-US" sz="2400" dirty="0">
              <a:latin typeface="Arial" panose="020B0604020202020204" pitchFamily="34" charset="0"/>
              <a:cs typeface="Arial" panose="020B0604020202020204" pitchFamily="34" charset="0"/>
            </a:endParaRPr>
          </a:p>
          <a:p>
            <a:pPr>
              <a:buNone/>
            </a:pPr>
            <a:r>
              <a:rPr lang="en-US" b="1" dirty="0">
                <a:solidFill>
                  <a:srgbClr val="FF0000"/>
                </a:solidFill>
                <a:latin typeface="Arial" panose="020B0604020202020204" pitchFamily="34" charset="0"/>
                <a:cs typeface="Arial" panose="020B0604020202020204" pitchFamily="34" charset="0"/>
              </a:rPr>
              <a:t>  </a:t>
            </a:r>
            <a:endParaRPr lang="en-US" b="1" dirty="0" smtClean="0">
              <a:solidFill>
                <a:srgbClr val="FF0000"/>
              </a:solidFill>
              <a:latin typeface="Arial" panose="020B0604020202020204" pitchFamily="34" charset="0"/>
              <a:cs typeface="Arial" panose="020B0604020202020204" pitchFamily="34" charset="0"/>
            </a:endParaRPr>
          </a:p>
          <a:p>
            <a:pPr>
              <a:buNone/>
            </a:pPr>
            <a:r>
              <a:rPr lang="en-US" b="1" dirty="0">
                <a:solidFill>
                  <a:srgbClr val="FF0000"/>
                </a:solidFill>
                <a:latin typeface="Arial" panose="020B0604020202020204" pitchFamily="34" charset="0"/>
                <a:cs typeface="Arial" panose="020B0604020202020204" pitchFamily="34" charset="0"/>
              </a:rPr>
              <a:t> </a:t>
            </a:r>
            <a:r>
              <a:rPr lang="en-US" b="1" dirty="0" smtClean="0">
                <a:solidFill>
                  <a:srgbClr val="FF0000"/>
                </a:solidFill>
                <a:latin typeface="Arial" panose="020B0604020202020204" pitchFamily="34" charset="0"/>
                <a:cs typeface="Arial" panose="020B0604020202020204" pitchFamily="34" charset="0"/>
              </a:rPr>
              <a:t>  </a:t>
            </a:r>
            <a:r>
              <a:rPr lang="en-US" sz="2800" b="1" dirty="0" smtClean="0">
                <a:solidFill>
                  <a:srgbClr val="FF0000"/>
                </a:solidFill>
                <a:latin typeface="Arial" panose="020B0604020202020204" pitchFamily="34" charset="0"/>
                <a:cs typeface="Arial" panose="020B0604020202020204" pitchFamily="34" charset="0"/>
              </a:rPr>
              <a:t>Human sources: </a:t>
            </a:r>
            <a:r>
              <a:rPr lang="en-US" sz="2400" dirty="0" smtClean="0">
                <a:latin typeface="Arial" panose="020B0604020202020204" pitchFamily="34" charset="0"/>
                <a:cs typeface="Arial" panose="020B0604020202020204" pitchFamily="34" charset="0"/>
              </a:rPr>
              <a:t>Industrial </a:t>
            </a:r>
            <a:r>
              <a:rPr lang="en-US" sz="2400" dirty="0">
                <a:latin typeface="Arial" panose="020B0604020202020204" pitchFamily="34" charset="0"/>
                <a:cs typeface="Arial" panose="020B0604020202020204" pitchFamily="34" charset="0"/>
              </a:rPr>
              <a:t>effluents, </a:t>
            </a:r>
            <a:r>
              <a:rPr lang="en-US" sz="2400" dirty="0" smtClean="0">
                <a:latin typeface="Arial" panose="020B0604020202020204" pitchFamily="34" charset="0"/>
                <a:cs typeface="Arial" panose="020B0604020202020204" pitchFamily="34" charset="0"/>
              </a:rPr>
              <a:t>household cleansers and </a:t>
            </a:r>
            <a:r>
              <a:rPr lang="en-US" sz="2400" dirty="0">
                <a:latin typeface="Arial" panose="020B0604020202020204" pitchFamily="34" charset="0"/>
                <a:cs typeface="Arial" panose="020B0604020202020204" pitchFamily="34" charset="0"/>
              </a:rPr>
              <a:t>surface runoff</a:t>
            </a:r>
          </a:p>
          <a:p>
            <a:pPr>
              <a:buNone/>
            </a:pPr>
            <a:r>
              <a:rPr lang="en-US" b="1" dirty="0">
                <a:latin typeface="Arial" panose="020B0604020202020204" pitchFamily="34" charset="0"/>
                <a:cs typeface="Arial" panose="020B0604020202020204" pitchFamily="34" charset="0"/>
              </a:rPr>
              <a:t>     </a:t>
            </a:r>
            <a:endParaRPr lang="en-US" b="1" dirty="0" smtClean="0">
              <a:latin typeface="Arial" panose="020B0604020202020204" pitchFamily="34" charset="0"/>
              <a:cs typeface="Arial" panose="020B0604020202020204" pitchFamily="34" charset="0"/>
            </a:endParaRPr>
          </a:p>
          <a:p>
            <a:pPr>
              <a:buNone/>
            </a:pPr>
            <a:r>
              <a:rPr lang="en-US" b="1" dirty="0">
                <a:solidFill>
                  <a:srgbClr val="FF0000"/>
                </a:solidFill>
                <a:latin typeface="Arial" panose="020B0604020202020204" pitchFamily="34" charset="0"/>
                <a:cs typeface="Arial" panose="020B0604020202020204" pitchFamily="34" charset="0"/>
              </a:rPr>
              <a:t> </a:t>
            </a:r>
            <a:r>
              <a:rPr lang="en-US" b="1" dirty="0" smtClean="0">
                <a:solidFill>
                  <a:srgbClr val="FF0000"/>
                </a:solidFill>
                <a:latin typeface="Arial" panose="020B0604020202020204" pitchFamily="34" charset="0"/>
                <a:cs typeface="Arial" panose="020B0604020202020204" pitchFamily="34" charset="0"/>
              </a:rPr>
              <a:t>  </a:t>
            </a:r>
            <a:r>
              <a:rPr lang="en-US" sz="2800" b="1" dirty="0" smtClean="0">
                <a:solidFill>
                  <a:srgbClr val="FF0000"/>
                </a:solidFill>
                <a:latin typeface="Arial" panose="020B0604020202020204" pitchFamily="34" charset="0"/>
                <a:cs typeface="Arial" panose="020B0604020202020204" pitchFamily="34" charset="0"/>
              </a:rPr>
              <a:t>Effects:</a:t>
            </a:r>
            <a:endParaRPr lang="en-US" sz="2800" dirty="0">
              <a:solidFill>
                <a:srgbClr val="FF0000"/>
              </a:solidFill>
              <a:latin typeface="Arial" panose="020B0604020202020204" pitchFamily="34" charset="0"/>
              <a:cs typeface="Arial" panose="020B0604020202020204" pitchFamily="34" charset="0"/>
            </a:endParaRPr>
          </a:p>
          <a:p>
            <a:pPr>
              <a:buNone/>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Damage the nervous system</a:t>
            </a:r>
          </a:p>
          <a:p>
            <a:pPr>
              <a:buNone/>
            </a:pPr>
            <a:r>
              <a:rPr lang="en-US" sz="2400" dirty="0">
                <a:latin typeface="Arial" panose="020B0604020202020204" pitchFamily="34" charset="0"/>
                <a:cs typeface="Arial" panose="020B0604020202020204" pitchFamily="34" charset="0"/>
              </a:rPr>
              <a:t>            2. Cause some cancer</a:t>
            </a:r>
          </a:p>
          <a:p>
            <a:pPr>
              <a:buNone/>
            </a:pPr>
            <a:r>
              <a:rPr lang="en-US" sz="2400" dirty="0">
                <a:latin typeface="Arial" panose="020B0604020202020204" pitchFamily="34" charset="0"/>
                <a:cs typeface="Arial" panose="020B0604020202020204" pitchFamily="34" charset="0"/>
              </a:rPr>
              <a:t>            3. Harm fish and wild life.</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07852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0"/>
            <a:ext cx="8915400" cy="6400800"/>
          </a:xfrm>
        </p:spPr>
        <p:txBody>
          <a:bodyPr>
            <a:normAutofit/>
          </a:bodyPr>
          <a:lstStyle/>
          <a:p>
            <a:pPr>
              <a:buNone/>
            </a:pPr>
            <a:r>
              <a:rPr lang="en-US" b="1" dirty="0">
                <a:solidFill>
                  <a:srgbClr val="FF0000"/>
                </a:solidFill>
                <a:latin typeface="Arial" panose="020B0604020202020204" pitchFamily="34" charset="0"/>
                <a:cs typeface="Arial" panose="020B0604020202020204" pitchFamily="34" charset="0"/>
              </a:rPr>
              <a:t>  5. Plant nutrients</a:t>
            </a:r>
            <a:endParaRPr lang="en-US" dirty="0">
              <a:solidFill>
                <a:srgbClr val="FF0000"/>
              </a:solidFill>
              <a:latin typeface="Arial" panose="020B0604020202020204" pitchFamily="34" charset="0"/>
              <a:cs typeface="Arial" panose="020B0604020202020204" pitchFamily="34" charset="0"/>
            </a:endParaRPr>
          </a:p>
          <a:p>
            <a:pPr>
              <a:buNone/>
            </a:pPr>
            <a:r>
              <a:rPr lang="en-US" dirty="0">
                <a:solidFill>
                  <a:srgbClr val="3333FF"/>
                </a:solidFill>
                <a:latin typeface="Arial" panose="020B0604020202020204" pitchFamily="34" charset="0"/>
                <a:cs typeface="Arial" panose="020B0604020202020204" pitchFamily="34" charset="0"/>
              </a:rPr>
              <a:t>  </a:t>
            </a:r>
            <a:r>
              <a:rPr lang="en-US" sz="2800" b="1" dirty="0" smtClean="0">
                <a:solidFill>
                  <a:srgbClr val="FF0000"/>
                </a:solidFill>
                <a:latin typeface="Arial" panose="020B0604020202020204" pitchFamily="34" charset="0"/>
                <a:cs typeface="Arial" panose="020B0604020202020204" pitchFamily="34" charset="0"/>
              </a:rPr>
              <a:t>Example:</a:t>
            </a:r>
            <a:r>
              <a:rPr lang="en-US" sz="2800" dirty="0" smtClean="0">
                <a:solidFill>
                  <a:srgbClr val="003300"/>
                </a:solidFill>
                <a:latin typeface="Arial" panose="020B0604020202020204" pitchFamily="34" charset="0"/>
                <a:cs typeface="Arial" panose="020B0604020202020204" pitchFamily="34" charset="0"/>
              </a:rPr>
              <a:t> </a:t>
            </a:r>
            <a:r>
              <a:rPr lang="en-US" sz="2400" dirty="0" smtClean="0">
                <a:solidFill>
                  <a:srgbClr val="003300"/>
                </a:solidFill>
                <a:latin typeface="Arial" panose="020B0604020202020204" pitchFamily="34" charset="0"/>
                <a:cs typeface="Arial" panose="020B0604020202020204" pitchFamily="34" charset="0"/>
              </a:rPr>
              <a:t>compound </a:t>
            </a:r>
            <a:r>
              <a:rPr lang="en-US" sz="2400" dirty="0">
                <a:solidFill>
                  <a:srgbClr val="003300"/>
                </a:solidFill>
                <a:latin typeface="Arial" panose="020B0604020202020204" pitchFamily="34" charset="0"/>
                <a:cs typeface="Arial" panose="020B0604020202020204" pitchFamily="34" charset="0"/>
              </a:rPr>
              <a:t>containing </a:t>
            </a:r>
            <a:r>
              <a:rPr lang="en-US" sz="2400" dirty="0" smtClean="0">
                <a:solidFill>
                  <a:srgbClr val="003300"/>
                </a:solidFill>
                <a:latin typeface="Arial" panose="020B0604020202020204" pitchFamily="34" charset="0"/>
                <a:cs typeface="Arial" panose="020B0604020202020204" pitchFamily="34" charset="0"/>
              </a:rPr>
              <a:t>nitrate, ammonium</a:t>
            </a:r>
            <a:endParaRPr lang="en-US" sz="2400" dirty="0">
              <a:solidFill>
                <a:srgbClr val="003300"/>
              </a:solidFill>
              <a:latin typeface="Arial" panose="020B0604020202020204" pitchFamily="34" charset="0"/>
              <a:cs typeface="Arial" panose="020B0604020202020204" pitchFamily="34" charset="0"/>
            </a:endParaRPr>
          </a:p>
          <a:p>
            <a:pPr>
              <a:buNone/>
            </a:pPr>
            <a:r>
              <a:rPr lang="en-US" sz="2400" dirty="0" smtClean="0">
                <a:solidFill>
                  <a:srgbClr val="003300"/>
                </a:solidFill>
                <a:latin typeface="Arial" panose="020B0604020202020204" pitchFamily="34" charset="0"/>
                <a:cs typeface="Arial" panose="020B0604020202020204" pitchFamily="34" charset="0"/>
              </a:rPr>
              <a:t>                       and phosphate</a:t>
            </a:r>
          </a:p>
          <a:p>
            <a:pPr>
              <a:buNone/>
            </a:pPr>
            <a:endParaRPr lang="en-US" sz="2400" dirty="0" smtClean="0">
              <a:solidFill>
                <a:srgbClr val="003300"/>
              </a:solidFill>
              <a:latin typeface="Arial" panose="020B0604020202020204" pitchFamily="34" charset="0"/>
              <a:cs typeface="Arial" panose="020B0604020202020204" pitchFamily="34" charset="0"/>
            </a:endParaRPr>
          </a:p>
          <a:p>
            <a:pPr>
              <a:buNone/>
            </a:pPr>
            <a:r>
              <a:rPr lang="en-US" sz="2400" dirty="0">
                <a:solidFill>
                  <a:srgbClr val="003300"/>
                </a:solidFill>
                <a:latin typeface="Arial" panose="020B0604020202020204" pitchFamily="34" charset="0"/>
                <a:cs typeface="Arial" panose="020B0604020202020204" pitchFamily="34" charset="0"/>
              </a:rPr>
              <a:t> </a:t>
            </a:r>
            <a:r>
              <a:rPr lang="en-US" sz="2400" dirty="0" smtClean="0">
                <a:solidFill>
                  <a:srgbClr val="003300"/>
                </a:solidFill>
                <a:latin typeface="Arial" panose="020B0604020202020204" pitchFamily="34" charset="0"/>
                <a:cs typeface="Arial" panose="020B0604020202020204" pitchFamily="34" charset="0"/>
              </a:rPr>
              <a:t>  </a:t>
            </a:r>
            <a:r>
              <a:rPr lang="en-US" sz="2800" b="1" dirty="0" smtClean="0">
                <a:solidFill>
                  <a:srgbClr val="FF0000"/>
                </a:solidFill>
                <a:latin typeface="Arial" panose="020B0604020202020204" pitchFamily="34" charset="0"/>
                <a:cs typeface="Arial" panose="020B0604020202020204" pitchFamily="34" charset="0"/>
              </a:rPr>
              <a:t>Human sources:</a:t>
            </a:r>
            <a:r>
              <a:rPr lang="en-US" sz="2800" b="1"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se</a:t>
            </a:r>
            <a:r>
              <a:rPr lang="en-US" sz="2800" dirty="0" smtClean="0">
                <a:solidFill>
                  <a:srgbClr val="003300"/>
                </a:solidFill>
                <a:latin typeface="Arial" panose="020B0604020202020204" pitchFamily="34" charset="0"/>
                <a:cs typeface="Arial" panose="020B0604020202020204" pitchFamily="34" charset="0"/>
              </a:rPr>
              <a:t>wage</a:t>
            </a:r>
            <a:r>
              <a:rPr lang="en-US" sz="2800" dirty="0">
                <a:solidFill>
                  <a:srgbClr val="003300"/>
                </a:solidFill>
                <a:latin typeface="Arial" panose="020B0604020202020204" pitchFamily="34" charset="0"/>
                <a:cs typeface="Arial" panose="020B0604020202020204" pitchFamily="34" charset="0"/>
              </a:rPr>
              <a:t>, manure, runoff </a:t>
            </a:r>
            <a:r>
              <a:rPr lang="en-US" sz="2800" dirty="0" smtClean="0">
                <a:solidFill>
                  <a:srgbClr val="003300"/>
                </a:solidFill>
                <a:latin typeface="Arial" panose="020B0604020202020204" pitchFamily="34" charset="0"/>
                <a:cs typeface="Arial" panose="020B0604020202020204" pitchFamily="34" charset="0"/>
              </a:rPr>
              <a:t>fertilizers</a:t>
            </a:r>
          </a:p>
          <a:p>
            <a:pPr>
              <a:buNone/>
            </a:pPr>
            <a:endParaRPr lang="en-US" sz="2800" b="1" dirty="0">
              <a:solidFill>
                <a:srgbClr val="003300"/>
              </a:solidFill>
              <a:latin typeface="Arial" panose="020B0604020202020204" pitchFamily="34" charset="0"/>
              <a:cs typeface="Arial" panose="020B0604020202020204" pitchFamily="34" charset="0"/>
            </a:endParaRPr>
          </a:p>
          <a:p>
            <a:pPr>
              <a:buNone/>
            </a:pPr>
            <a:r>
              <a:rPr lang="en-US" sz="2800" b="1" dirty="0" smtClean="0">
                <a:solidFill>
                  <a:srgbClr val="003300"/>
                </a:solidFill>
                <a:latin typeface="Arial" panose="020B0604020202020204" pitchFamily="34" charset="0"/>
                <a:cs typeface="Arial" panose="020B0604020202020204" pitchFamily="34" charset="0"/>
              </a:rPr>
              <a:t>   </a:t>
            </a:r>
            <a:r>
              <a:rPr lang="en-US" sz="2800" b="1" dirty="0" smtClean="0">
                <a:solidFill>
                  <a:srgbClr val="FF0000"/>
                </a:solidFill>
                <a:latin typeface="Arial" panose="020B0604020202020204" pitchFamily="34" charset="0"/>
                <a:cs typeface="Arial" panose="020B0604020202020204" pitchFamily="34" charset="0"/>
              </a:rPr>
              <a:t>Effects:</a:t>
            </a:r>
            <a:endParaRPr lang="en-US" sz="2800" dirty="0">
              <a:solidFill>
                <a:srgbClr val="FF0000"/>
              </a:solidFill>
              <a:latin typeface="Arial" panose="020B0604020202020204" pitchFamily="34" charset="0"/>
              <a:cs typeface="Arial" panose="020B0604020202020204" pitchFamily="34" charset="0"/>
            </a:endParaRPr>
          </a:p>
          <a:p>
            <a:pPr>
              <a:spcAft>
                <a:spcPts val="1200"/>
              </a:spcAft>
              <a:buFont typeface="Wingdings" pitchFamily="2" charset="2"/>
              <a:buChar char="v"/>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Excessive </a:t>
            </a:r>
            <a:r>
              <a:rPr lang="en-US" sz="2400" dirty="0">
                <a:latin typeface="Arial" panose="020B0604020202020204" pitchFamily="34" charset="0"/>
                <a:cs typeface="Arial" panose="020B0604020202020204" pitchFamily="34" charset="0"/>
              </a:rPr>
              <a:t>growth of algae and aquatic plants</a:t>
            </a:r>
          </a:p>
          <a:p>
            <a:pPr>
              <a:spcAft>
                <a:spcPts val="1200"/>
              </a:spcAft>
              <a:buFont typeface="Wingdings" pitchFamily="2" charset="2"/>
              <a:buChar char="v"/>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Reduce </a:t>
            </a:r>
            <a:r>
              <a:rPr lang="en-US" sz="2400" dirty="0">
                <a:latin typeface="Arial" panose="020B0604020202020204" pitchFamily="34" charset="0"/>
                <a:cs typeface="Arial" panose="020B0604020202020204" pitchFamily="34" charset="0"/>
              </a:rPr>
              <a:t>dissolved oxygen in </a:t>
            </a:r>
            <a:r>
              <a:rPr lang="en-US" sz="2400" dirty="0" smtClean="0">
                <a:latin typeface="Arial" panose="020B0604020202020204" pitchFamily="34" charset="0"/>
                <a:cs typeface="Arial" panose="020B0604020202020204" pitchFamily="34" charset="0"/>
              </a:rPr>
              <a:t>water and kill </a:t>
            </a:r>
            <a:r>
              <a:rPr lang="en-US" sz="2400" dirty="0">
                <a:latin typeface="Arial" panose="020B0604020202020204" pitchFamily="34" charset="0"/>
                <a:cs typeface="Arial" panose="020B0604020202020204" pitchFamily="34" charset="0"/>
              </a:rPr>
              <a:t>the fish</a:t>
            </a:r>
          </a:p>
          <a:p>
            <a:pPr>
              <a:spcAft>
                <a:spcPts val="1200"/>
              </a:spcAft>
              <a:buFont typeface="Wingdings" pitchFamily="2" charset="2"/>
              <a:buChar char="v"/>
            </a:pP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Drinking </a:t>
            </a:r>
            <a:r>
              <a:rPr lang="en-US" sz="2400" dirty="0">
                <a:latin typeface="Arial" panose="020B0604020202020204" pitchFamily="34" charset="0"/>
                <a:cs typeface="Arial" panose="020B0604020202020204" pitchFamily="34" charset="0"/>
              </a:rPr>
              <a:t>water with excessive levels of </a:t>
            </a:r>
            <a:r>
              <a:rPr lang="en-US" sz="2400" dirty="0" smtClean="0">
                <a:latin typeface="Arial" panose="020B0604020202020204" pitchFamily="34" charset="0"/>
                <a:cs typeface="Arial" panose="020B0604020202020204" pitchFamily="34" charset="0"/>
              </a:rPr>
              <a:t>nitrates lower </a:t>
            </a:r>
            <a:r>
              <a:rPr lang="en-US" sz="2400" dirty="0">
                <a:latin typeface="Arial" panose="020B0604020202020204" pitchFamily="34" charset="0"/>
                <a:cs typeface="Arial" panose="020B0604020202020204" pitchFamily="34" charset="0"/>
              </a:rPr>
              <a:t>the oxygen carrying capacity of the </a:t>
            </a:r>
            <a:r>
              <a:rPr lang="en-US" sz="2400" dirty="0" smtClean="0">
                <a:latin typeface="Arial" panose="020B0604020202020204" pitchFamily="34" charset="0"/>
                <a:cs typeface="Arial" panose="020B0604020202020204" pitchFamily="34" charset="0"/>
              </a:rPr>
              <a:t>blood and </a:t>
            </a:r>
            <a:r>
              <a:rPr lang="en-US" sz="2400" dirty="0">
                <a:latin typeface="Arial" panose="020B0604020202020204" pitchFamily="34" charset="0"/>
                <a:cs typeface="Arial" panose="020B0604020202020204" pitchFamily="34" charset="0"/>
              </a:rPr>
              <a:t>can kill </a:t>
            </a:r>
            <a:r>
              <a:rPr lang="en-US" sz="2400" dirty="0" smtClean="0">
                <a:latin typeface="Arial" panose="020B0604020202020204" pitchFamily="34" charset="0"/>
                <a:cs typeface="Arial" panose="020B0604020202020204" pitchFamily="34" charset="0"/>
              </a:rPr>
              <a:t>children </a:t>
            </a:r>
            <a:r>
              <a:rPr lang="en-US" sz="2400" dirty="0">
                <a:latin typeface="Arial" panose="020B0604020202020204" pitchFamily="34" charset="0"/>
                <a:cs typeface="Arial" panose="020B0604020202020204" pitchFamily="34" charset="0"/>
              </a:rPr>
              <a:t>and infants.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09129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 y="254001"/>
            <a:ext cx="4794576" cy="538605"/>
          </a:xfrm>
          <a:prstGeom prst="rect">
            <a:avLst/>
          </a:prstGeom>
        </p:spPr>
        <p:txBody>
          <a:bodyPr wrap="none" lIns="76197" tIns="38098" rIns="76197" bIns="38098">
            <a:spAutoFit/>
          </a:bodyPr>
          <a:lstStyle/>
          <a:p>
            <a:r>
              <a:rPr lang="en-US" sz="3000" b="1" dirty="0" smtClean="0">
                <a:solidFill>
                  <a:srgbClr val="FF0000"/>
                </a:solidFill>
                <a:latin typeface="Arial" panose="020B0604020202020204" pitchFamily="34" charset="0"/>
                <a:cs typeface="Arial" panose="020B0604020202020204" pitchFamily="34" charset="0"/>
              </a:rPr>
              <a:t>6. Radioactive pollutants </a:t>
            </a:r>
            <a:endParaRPr lang="en-US" sz="3000" dirty="0">
              <a:latin typeface="Arial" panose="020B0604020202020204" pitchFamily="34" charset="0"/>
              <a:cs typeface="Arial" panose="020B0604020202020204" pitchFamily="34" charset="0"/>
            </a:endParaRPr>
          </a:p>
        </p:txBody>
      </p:sp>
      <p:sp>
        <p:nvSpPr>
          <p:cNvPr id="5" name="TextBox 4"/>
          <p:cNvSpPr txBox="1"/>
          <p:nvPr/>
        </p:nvSpPr>
        <p:spPr>
          <a:xfrm>
            <a:off x="508000" y="1079500"/>
            <a:ext cx="7493000" cy="3200872"/>
          </a:xfrm>
          <a:prstGeom prst="rect">
            <a:avLst/>
          </a:prstGeom>
          <a:noFill/>
        </p:spPr>
        <p:txBody>
          <a:bodyPr wrap="square" lIns="76197" tIns="38098" rIns="76197" bIns="38098" rtlCol="0">
            <a:spAutoFit/>
          </a:bodyPr>
          <a:lstStyle/>
          <a:p>
            <a:pPr algn="just">
              <a:spcAft>
                <a:spcPts val="1200"/>
              </a:spcAft>
            </a:pPr>
            <a:r>
              <a:rPr lang="en-US" sz="2800" b="1" dirty="0" smtClean="0">
                <a:solidFill>
                  <a:srgbClr val="FF0000"/>
                </a:solidFill>
                <a:latin typeface="Arial" panose="020B0604020202020204" pitchFamily="34" charset="0"/>
                <a:cs typeface="Arial" panose="020B0604020202020204" pitchFamily="34" charset="0"/>
              </a:rPr>
              <a:t>Sources:</a:t>
            </a:r>
            <a:r>
              <a:rPr lang="en-US" sz="2500" dirty="0" smtClean="0">
                <a:latin typeface="Arial" panose="020B0604020202020204" pitchFamily="34" charset="0"/>
                <a:cs typeface="Arial" panose="020B0604020202020204" pitchFamily="34" charset="0"/>
              </a:rPr>
              <a:t> mining, nuclear power plats</a:t>
            </a:r>
          </a:p>
          <a:p>
            <a:pPr algn="just">
              <a:spcAft>
                <a:spcPts val="1200"/>
              </a:spcAft>
            </a:pPr>
            <a:endParaRPr lang="en-US" sz="2500" dirty="0">
              <a:latin typeface="Arial" panose="020B0604020202020204" pitchFamily="34" charset="0"/>
              <a:cs typeface="Arial" panose="020B0604020202020204" pitchFamily="34" charset="0"/>
            </a:endParaRPr>
          </a:p>
          <a:p>
            <a:pPr algn="just">
              <a:spcAft>
                <a:spcPts val="1200"/>
              </a:spcAft>
            </a:pPr>
            <a:r>
              <a:rPr lang="en-US" sz="2500" b="1" dirty="0" smtClean="0">
                <a:solidFill>
                  <a:srgbClr val="FF0000"/>
                </a:solidFill>
                <a:latin typeface="Arial" panose="020B0604020202020204" pitchFamily="34" charset="0"/>
                <a:cs typeface="Arial" panose="020B0604020202020204" pitchFamily="34" charset="0"/>
              </a:rPr>
              <a:t>Effects:</a:t>
            </a:r>
            <a:r>
              <a:rPr lang="en-US" sz="2500" b="1" dirty="0">
                <a:solidFill>
                  <a:srgbClr val="FF0000"/>
                </a:solidFill>
                <a:latin typeface="Arial" panose="020B0604020202020204" pitchFamily="34" charset="0"/>
                <a:cs typeface="Arial" panose="020B0604020202020204" pitchFamily="34" charset="0"/>
              </a:rPr>
              <a:t> </a:t>
            </a:r>
            <a:endParaRPr lang="en-US" sz="2500" b="1" dirty="0" smtClean="0">
              <a:solidFill>
                <a:srgbClr val="FF0000"/>
              </a:solidFill>
              <a:latin typeface="Arial" panose="020B0604020202020204" pitchFamily="34" charset="0"/>
              <a:cs typeface="Arial" panose="020B0604020202020204" pitchFamily="34" charset="0"/>
            </a:endParaRPr>
          </a:p>
          <a:p>
            <a:pPr marL="342900" indent="-342900" algn="just">
              <a:spcAft>
                <a:spcPts val="1200"/>
              </a:spcAft>
              <a:buFont typeface="Wingdings" panose="05000000000000000000" pitchFamily="2" charset="2"/>
              <a:buChar char="v"/>
            </a:pPr>
            <a:r>
              <a:rPr lang="en-US" sz="2500" dirty="0" smtClean="0">
                <a:latin typeface="Arial" panose="020B0604020202020204" pitchFamily="34" charset="0"/>
                <a:cs typeface="Arial" panose="020B0604020202020204" pitchFamily="34" charset="0"/>
              </a:rPr>
              <a:t>cause cancer</a:t>
            </a:r>
          </a:p>
          <a:p>
            <a:pPr marL="342900" indent="-342900" algn="just">
              <a:spcAft>
                <a:spcPts val="1200"/>
              </a:spcAft>
              <a:buFont typeface="Wingdings" panose="05000000000000000000" pitchFamily="2" charset="2"/>
              <a:buChar char="v"/>
            </a:pPr>
            <a:r>
              <a:rPr lang="en-US" sz="2500" dirty="0" smtClean="0">
                <a:latin typeface="Arial" panose="020B0604020202020204" pitchFamily="34" charset="0"/>
                <a:cs typeface="Arial" panose="020B0604020202020204" pitchFamily="34" charset="0"/>
              </a:rPr>
              <a:t>damage ecosystem</a:t>
            </a:r>
          </a:p>
          <a:p>
            <a:pPr marL="342900" indent="-342900" algn="just">
              <a:spcAft>
                <a:spcPts val="1200"/>
              </a:spcAft>
              <a:buFont typeface="Wingdings" panose="05000000000000000000" pitchFamily="2" charset="2"/>
              <a:buChar char="v"/>
            </a:pPr>
            <a:r>
              <a:rPr lang="en-US" sz="2500" dirty="0" smtClean="0">
                <a:latin typeface="Arial" panose="020B0604020202020204" pitchFamily="34" charset="0"/>
                <a:cs typeface="Arial" panose="020B0604020202020204" pitchFamily="34" charset="0"/>
              </a:rPr>
              <a:t>cause  harmful effects of living organisms </a:t>
            </a:r>
            <a:endParaRPr 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87565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839200" cy="6553200"/>
          </a:xfrm>
        </p:spPr>
        <p:txBody>
          <a:bodyPr>
            <a:normAutofit/>
          </a:bodyPr>
          <a:lstStyle/>
          <a:p>
            <a:pPr>
              <a:buNone/>
            </a:pPr>
            <a:r>
              <a:rPr lang="en-US" b="1" dirty="0" smtClean="0">
                <a:solidFill>
                  <a:srgbClr val="3333FF"/>
                </a:solidFill>
                <a:latin typeface="Arial" panose="020B0604020202020204" pitchFamily="34" charset="0"/>
                <a:cs typeface="Arial" panose="020B0604020202020204" pitchFamily="34" charset="0"/>
              </a:rPr>
              <a:t>Sources </a:t>
            </a:r>
            <a:r>
              <a:rPr lang="en-US" b="1" dirty="0">
                <a:solidFill>
                  <a:srgbClr val="3333FF"/>
                </a:solidFill>
                <a:latin typeface="Arial" panose="020B0604020202020204" pitchFamily="34" charset="0"/>
                <a:cs typeface="Arial" panose="020B0604020202020204" pitchFamily="34" charset="0"/>
              </a:rPr>
              <a:t>of water pollution</a:t>
            </a:r>
            <a:endParaRPr lang="en-US" dirty="0">
              <a:solidFill>
                <a:srgbClr val="3333FF"/>
              </a:solidFill>
              <a:latin typeface="Arial" panose="020B0604020202020204" pitchFamily="34" charset="0"/>
              <a:cs typeface="Arial" panose="020B0604020202020204" pitchFamily="34" charset="0"/>
            </a:endParaRPr>
          </a:p>
          <a:p>
            <a:pPr>
              <a:buNone/>
            </a:pPr>
            <a:r>
              <a:rPr lang="en-US" b="1" dirty="0">
                <a:solidFill>
                  <a:srgbClr val="FF0000"/>
                </a:solidFill>
                <a:latin typeface="Arial" panose="020B0604020202020204" pitchFamily="34" charset="0"/>
                <a:cs typeface="Arial" panose="020B0604020202020204" pitchFamily="34" charset="0"/>
              </a:rPr>
              <a:t>    </a:t>
            </a:r>
            <a:r>
              <a:rPr lang="en-US" b="1" dirty="0">
                <a:solidFill>
                  <a:srgbClr val="7030A0"/>
                </a:solidFill>
                <a:latin typeface="Arial" panose="020B0604020202020204" pitchFamily="34" charset="0"/>
                <a:cs typeface="Arial" panose="020B0604020202020204" pitchFamily="34" charset="0"/>
              </a:rPr>
              <a:t>1</a:t>
            </a:r>
            <a:r>
              <a:rPr lang="en-US" sz="2800" b="1" dirty="0" smtClean="0">
                <a:solidFill>
                  <a:srgbClr val="7030A0"/>
                </a:solidFill>
                <a:latin typeface="Arial" panose="020B0604020202020204" pitchFamily="34" charset="0"/>
                <a:cs typeface="Arial" panose="020B0604020202020204" pitchFamily="34" charset="0"/>
              </a:rPr>
              <a:t>. </a:t>
            </a:r>
            <a:r>
              <a:rPr lang="en-US" sz="2800" b="1" dirty="0">
                <a:solidFill>
                  <a:srgbClr val="7030A0"/>
                </a:solidFill>
                <a:latin typeface="Arial" panose="020B0604020202020204" pitchFamily="34" charset="0"/>
                <a:cs typeface="Arial" panose="020B0604020202020204" pitchFamily="34" charset="0"/>
              </a:rPr>
              <a:t>Point sources</a:t>
            </a:r>
            <a:endParaRPr lang="en-US" sz="2800" dirty="0">
              <a:solidFill>
                <a:srgbClr val="7030A0"/>
              </a:solidFill>
              <a:latin typeface="Arial" panose="020B0604020202020204" pitchFamily="34" charset="0"/>
              <a:cs typeface="Arial" panose="020B0604020202020204" pitchFamily="34" charset="0"/>
            </a:endParaRPr>
          </a:p>
          <a:p>
            <a:pPr algn="just">
              <a:buNone/>
            </a:pPr>
            <a:r>
              <a:rPr lang="en-US" dirty="0">
                <a:solidFill>
                  <a:srgbClr val="3333FF"/>
                </a:solidFill>
                <a:latin typeface="Arial" panose="020B0604020202020204" pitchFamily="34" charset="0"/>
                <a:cs typeface="Arial" panose="020B0604020202020204" pitchFamily="34" charset="0"/>
              </a:rPr>
              <a:t>   </a:t>
            </a:r>
            <a:r>
              <a:rPr lang="en-US" sz="2400" b="1" dirty="0" smtClean="0">
                <a:solidFill>
                  <a:srgbClr val="003300"/>
                </a:solidFill>
                <a:latin typeface="Arial" panose="020B0604020202020204" pitchFamily="34" charset="0"/>
                <a:cs typeface="Arial" panose="020B0604020202020204" pitchFamily="34" charset="0"/>
              </a:rPr>
              <a:t>They discharge </a:t>
            </a:r>
            <a:r>
              <a:rPr lang="en-US" sz="2400" b="1" dirty="0">
                <a:solidFill>
                  <a:srgbClr val="003300"/>
                </a:solidFill>
                <a:latin typeface="Arial" panose="020B0604020202020204" pitchFamily="34" charset="0"/>
                <a:cs typeface="Arial" panose="020B0604020202020204" pitchFamily="34" charset="0"/>
              </a:rPr>
              <a:t>pollutants in a </a:t>
            </a:r>
            <a:r>
              <a:rPr lang="en-US" sz="2400" b="1" dirty="0" smtClean="0">
                <a:solidFill>
                  <a:srgbClr val="003300"/>
                </a:solidFill>
                <a:latin typeface="Arial" panose="020B0604020202020204" pitchFamily="34" charset="0"/>
                <a:cs typeface="Arial" panose="020B0604020202020204" pitchFamily="34" charset="0"/>
              </a:rPr>
              <a:t>place at </a:t>
            </a:r>
            <a:r>
              <a:rPr lang="en-US" sz="2400" b="1" dirty="0">
                <a:solidFill>
                  <a:srgbClr val="003300"/>
                </a:solidFill>
                <a:latin typeface="Arial" panose="020B0604020202020204" pitchFamily="34" charset="0"/>
                <a:cs typeface="Arial" panose="020B0604020202020204" pitchFamily="34" charset="0"/>
              </a:rPr>
              <a:t>a specific locations through pipes </a:t>
            </a:r>
            <a:r>
              <a:rPr lang="en-US" sz="2400" b="1" dirty="0" smtClean="0">
                <a:solidFill>
                  <a:srgbClr val="003300"/>
                </a:solidFill>
                <a:latin typeface="Arial" panose="020B0604020202020204" pitchFamily="34" charset="0"/>
                <a:cs typeface="Arial" panose="020B0604020202020204" pitchFamily="34" charset="0"/>
              </a:rPr>
              <a:t>or drains </a:t>
            </a:r>
            <a:r>
              <a:rPr lang="en-US" sz="2400" b="1" dirty="0">
                <a:solidFill>
                  <a:srgbClr val="003300"/>
                </a:solidFill>
                <a:latin typeface="Arial" panose="020B0604020202020204" pitchFamily="34" charset="0"/>
                <a:cs typeface="Arial" panose="020B0604020202020204" pitchFamily="34" charset="0"/>
              </a:rPr>
              <a:t>in to </a:t>
            </a:r>
            <a:r>
              <a:rPr lang="en-US" sz="2400" b="1" dirty="0" smtClean="0">
                <a:solidFill>
                  <a:srgbClr val="003300"/>
                </a:solidFill>
                <a:latin typeface="Arial" panose="020B0604020202020204" pitchFamily="34" charset="0"/>
                <a:cs typeface="Arial" panose="020B0604020202020204" pitchFamily="34" charset="0"/>
              </a:rPr>
              <a:t>water bodies. Example </a:t>
            </a:r>
            <a:r>
              <a:rPr lang="en-US" sz="2400" b="1" dirty="0">
                <a:solidFill>
                  <a:srgbClr val="003300"/>
                </a:solidFill>
                <a:latin typeface="Arial" panose="020B0604020202020204" pitchFamily="34" charset="0"/>
                <a:cs typeface="Arial" panose="020B0604020202020204" pitchFamily="34" charset="0"/>
              </a:rPr>
              <a:t>: Factories, sewage treatment plant </a:t>
            </a:r>
          </a:p>
          <a:p>
            <a:pPr>
              <a:buNone/>
            </a:pPr>
            <a:r>
              <a:rPr lang="en-US" b="1" dirty="0">
                <a:solidFill>
                  <a:srgbClr val="3333FF"/>
                </a:solidFill>
                <a:latin typeface="Arial" panose="020B0604020202020204" pitchFamily="34" charset="0"/>
                <a:cs typeface="Arial" panose="020B0604020202020204" pitchFamily="34" charset="0"/>
              </a:rPr>
              <a:t>     </a:t>
            </a:r>
            <a:r>
              <a:rPr lang="en-US" b="1" dirty="0" smtClean="0">
                <a:solidFill>
                  <a:srgbClr val="7030A0"/>
                </a:solidFill>
                <a:latin typeface="Arial" panose="020B0604020202020204" pitchFamily="34" charset="0"/>
                <a:cs typeface="Arial" panose="020B0604020202020204" pitchFamily="34" charset="0"/>
              </a:rPr>
              <a:t>2</a:t>
            </a:r>
            <a:r>
              <a:rPr lang="en-US" b="1" dirty="0">
                <a:solidFill>
                  <a:srgbClr val="7030A0"/>
                </a:solidFill>
                <a:latin typeface="Arial" panose="020B0604020202020204" pitchFamily="34" charset="0"/>
                <a:cs typeface="Arial" panose="020B0604020202020204" pitchFamily="34" charset="0"/>
              </a:rPr>
              <a:t>. Non point sources</a:t>
            </a:r>
            <a:endParaRPr lang="en-US" dirty="0">
              <a:solidFill>
                <a:srgbClr val="7030A0"/>
              </a:solidFill>
              <a:latin typeface="Arial" panose="020B0604020202020204" pitchFamily="34" charset="0"/>
              <a:cs typeface="Arial" panose="020B0604020202020204" pitchFamily="34" charset="0"/>
            </a:endParaRPr>
          </a:p>
          <a:p>
            <a:pPr algn="just">
              <a:buNone/>
            </a:pPr>
            <a:r>
              <a:rPr lang="en-US" dirty="0">
                <a:solidFill>
                  <a:srgbClr val="003300"/>
                </a:solidFill>
                <a:latin typeface="Arial" panose="020B0604020202020204" pitchFamily="34" charset="0"/>
                <a:cs typeface="Arial" panose="020B0604020202020204" pitchFamily="34" charset="0"/>
              </a:rPr>
              <a:t>  </a:t>
            </a:r>
            <a:r>
              <a:rPr lang="en-US" dirty="0" smtClean="0">
                <a:solidFill>
                  <a:srgbClr val="003300"/>
                </a:solidFill>
                <a:latin typeface="Arial" panose="020B0604020202020204" pitchFamily="34" charset="0"/>
                <a:cs typeface="Arial" panose="020B0604020202020204" pitchFamily="34" charset="0"/>
              </a:rPr>
              <a:t> </a:t>
            </a:r>
            <a:r>
              <a:rPr lang="en-US" sz="2400" b="1" dirty="0" smtClean="0">
                <a:solidFill>
                  <a:srgbClr val="003300"/>
                </a:solidFill>
                <a:latin typeface="Arial" panose="020B0604020202020204" pitchFamily="34" charset="0"/>
                <a:cs typeface="Arial" panose="020B0604020202020204" pitchFamily="34" charset="0"/>
              </a:rPr>
              <a:t>They </a:t>
            </a:r>
            <a:r>
              <a:rPr lang="en-US" sz="2400" b="1" dirty="0">
                <a:solidFill>
                  <a:srgbClr val="003300"/>
                </a:solidFill>
                <a:latin typeface="Arial" panose="020B0604020202020204" pitchFamily="34" charset="0"/>
                <a:cs typeface="Arial" panose="020B0604020202020204" pitchFamily="34" charset="0"/>
              </a:rPr>
              <a:t>are large land areas that </a:t>
            </a:r>
            <a:r>
              <a:rPr lang="en-US" sz="2400" b="1" dirty="0" smtClean="0">
                <a:solidFill>
                  <a:srgbClr val="003300"/>
                </a:solidFill>
                <a:latin typeface="Arial" panose="020B0604020202020204" pitchFamily="34" charset="0"/>
                <a:cs typeface="Arial" panose="020B0604020202020204" pitchFamily="34" charset="0"/>
              </a:rPr>
              <a:t>pollute water </a:t>
            </a:r>
            <a:r>
              <a:rPr lang="en-US" sz="2400" b="1" dirty="0">
                <a:solidFill>
                  <a:srgbClr val="003300"/>
                </a:solidFill>
                <a:latin typeface="Arial" panose="020B0604020202020204" pitchFamily="34" charset="0"/>
                <a:cs typeface="Arial" panose="020B0604020202020204" pitchFamily="34" charset="0"/>
              </a:rPr>
              <a:t>by runoff, deposition from </a:t>
            </a:r>
            <a:r>
              <a:rPr lang="en-US" sz="2400" b="1" dirty="0" smtClean="0">
                <a:solidFill>
                  <a:srgbClr val="003300"/>
                </a:solidFill>
                <a:latin typeface="Arial" panose="020B0604020202020204" pitchFamily="34" charset="0"/>
                <a:cs typeface="Arial" panose="020B0604020202020204" pitchFamily="34" charset="0"/>
              </a:rPr>
              <a:t>atmosphere. Location </a:t>
            </a:r>
            <a:r>
              <a:rPr lang="en-US" sz="2400" b="1" dirty="0">
                <a:solidFill>
                  <a:srgbClr val="003300"/>
                </a:solidFill>
                <a:latin typeface="Arial" panose="020B0604020202020204" pitchFamily="34" charset="0"/>
                <a:cs typeface="Arial" panose="020B0604020202020204" pitchFamily="34" charset="0"/>
              </a:rPr>
              <a:t>of which cannot be easily identified</a:t>
            </a:r>
            <a:r>
              <a:rPr lang="en-US" sz="2400" dirty="0">
                <a:solidFill>
                  <a:srgbClr val="3333FF"/>
                </a:solidFill>
                <a:latin typeface="Arial" panose="020B0604020202020204" pitchFamily="34" charset="0"/>
                <a:cs typeface="Arial" panose="020B0604020202020204" pitchFamily="34" charset="0"/>
              </a:rPr>
              <a:t>.</a:t>
            </a:r>
          </a:p>
          <a:p>
            <a:pPr>
              <a:buNone/>
            </a:pPr>
            <a:r>
              <a:rPr lang="en-US" sz="2400" dirty="0">
                <a:solidFill>
                  <a:srgbClr val="3333FF"/>
                </a:solidFill>
                <a:latin typeface="Arial" panose="020B0604020202020204" pitchFamily="34" charset="0"/>
                <a:cs typeface="Arial" panose="020B0604020202020204" pitchFamily="34" charset="0"/>
              </a:rPr>
              <a:t>    </a:t>
            </a:r>
            <a:r>
              <a:rPr lang="en-US" sz="2400" dirty="0" smtClean="0">
                <a:solidFill>
                  <a:srgbClr val="FF0000"/>
                </a:solidFill>
                <a:latin typeface="Arial" panose="020B0604020202020204" pitchFamily="34" charset="0"/>
                <a:cs typeface="Arial" panose="020B0604020202020204" pitchFamily="34" charset="0"/>
              </a:rPr>
              <a:t>Example: </a:t>
            </a:r>
            <a:r>
              <a:rPr lang="en-US" sz="2400" dirty="0">
                <a:solidFill>
                  <a:srgbClr val="FF0000"/>
                </a:solidFill>
                <a:latin typeface="Arial" panose="020B0604020202020204" pitchFamily="34" charset="0"/>
                <a:cs typeface="Arial" panose="020B0604020202020204" pitchFamily="34" charset="0"/>
              </a:rPr>
              <a:t>Acid deposition and runoff  chemicals in </a:t>
            </a:r>
            <a:r>
              <a:rPr lang="en-US" sz="2400" dirty="0" smtClean="0">
                <a:solidFill>
                  <a:srgbClr val="FF0000"/>
                </a:solidFill>
                <a:latin typeface="Arial" panose="020B0604020202020204" pitchFamily="34" charset="0"/>
                <a:cs typeface="Arial" panose="020B0604020202020204" pitchFamily="34" charset="0"/>
              </a:rPr>
              <a:t>to </a:t>
            </a:r>
            <a:r>
              <a:rPr lang="en-US" sz="2400" dirty="0">
                <a:solidFill>
                  <a:srgbClr val="FF0000"/>
                </a:solidFill>
                <a:latin typeface="Arial" panose="020B0604020202020204" pitchFamily="34" charset="0"/>
                <a:cs typeface="Arial" panose="020B0604020202020204" pitchFamily="34" charset="0"/>
              </a:rPr>
              <a:t>surface water  from </a:t>
            </a:r>
            <a:r>
              <a:rPr lang="en-US" sz="2400" dirty="0" smtClean="0">
                <a:solidFill>
                  <a:srgbClr val="FF0000"/>
                </a:solidFill>
                <a:latin typeface="Arial" panose="020B0604020202020204" pitchFamily="34" charset="0"/>
                <a:cs typeface="Arial" panose="020B0604020202020204" pitchFamily="34" charset="0"/>
              </a:rPr>
              <a:t>croplands.</a:t>
            </a:r>
            <a:endParaRPr lang="en-US" sz="2400" dirty="0">
              <a:solidFill>
                <a:srgbClr val="FF0000"/>
              </a:solidFill>
              <a:latin typeface="Arial" panose="020B0604020202020204" pitchFamily="34" charset="0"/>
              <a:cs typeface="Arial" panose="020B0604020202020204" pitchFamily="34" charset="0"/>
            </a:endParaRPr>
          </a:p>
          <a:p>
            <a:pPr>
              <a:buNone/>
            </a:pPr>
            <a:endParaRPr lang="en-US" dirty="0">
              <a:solidFill>
                <a:srgbClr val="3333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98344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noGrp="1"/>
          </p:cNvGrpSpPr>
          <p:nvPr/>
        </p:nvGrpSpPr>
        <p:grpSpPr bwMode="auto">
          <a:xfrm>
            <a:off x="304800" y="204177"/>
            <a:ext cx="8610600" cy="6477000"/>
            <a:chOff x="0" y="343"/>
            <a:chExt cx="5760" cy="3381"/>
          </a:xfrm>
        </p:grpSpPr>
        <p:pic>
          <p:nvPicPr>
            <p:cNvPr id="5" name="Picture 6"/>
            <p:cNvPicPr>
              <a:picLocks noChangeAspect="1" noChangeArrowheads="1"/>
            </p:cNvPicPr>
            <p:nvPr/>
          </p:nvPicPr>
          <p:blipFill>
            <a:blip r:embed="rId2"/>
            <a:srcRect/>
            <a:stretch>
              <a:fillRect/>
            </a:stretch>
          </p:blipFill>
          <p:spPr bwMode="auto">
            <a:xfrm>
              <a:off x="0" y="552"/>
              <a:ext cx="5760" cy="3172"/>
            </a:xfrm>
            <a:prstGeom prst="rect">
              <a:avLst/>
            </a:prstGeom>
            <a:noFill/>
            <a:ln w="9525">
              <a:noFill/>
              <a:miter lim="800000"/>
              <a:headEnd/>
              <a:tailEnd/>
            </a:ln>
          </p:spPr>
        </p:pic>
        <p:sp>
          <p:nvSpPr>
            <p:cNvPr id="6" name="Text Box 7"/>
            <p:cNvSpPr txBox="1">
              <a:spLocks noChangeArrowheads="1"/>
            </p:cNvSpPr>
            <p:nvPr/>
          </p:nvSpPr>
          <p:spPr bwMode="auto">
            <a:xfrm>
              <a:off x="1263" y="343"/>
              <a:ext cx="1383" cy="161"/>
            </a:xfrm>
            <a:prstGeom prst="rect">
              <a:avLst/>
            </a:prstGeom>
            <a:noFill/>
            <a:ln w="25400">
              <a:noFill/>
              <a:miter lim="800000"/>
              <a:headEnd type="none" w="med" len="lg"/>
              <a:tailEnd type="none" w="med" len="lg"/>
            </a:ln>
          </p:spPr>
          <p:txBody>
            <a:bodyPr wrap="none">
              <a:spAutoFit/>
            </a:bodyPr>
            <a:lstStyle/>
            <a:p>
              <a:pPr algn="ctr"/>
              <a:r>
                <a:rPr lang="en-US" altLang="en-US" sz="1400" dirty="0">
                  <a:latin typeface="Arial" pitchFamily="34" charset="0"/>
                </a:rPr>
                <a:t>NONPOINT SOURCES</a:t>
              </a:r>
            </a:p>
          </p:txBody>
        </p:sp>
        <p:sp>
          <p:nvSpPr>
            <p:cNvPr id="7" name="Text Box 8"/>
            <p:cNvSpPr txBox="1">
              <a:spLocks noChangeArrowheads="1"/>
            </p:cNvSpPr>
            <p:nvPr/>
          </p:nvSpPr>
          <p:spPr bwMode="auto">
            <a:xfrm>
              <a:off x="513" y="1503"/>
              <a:ext cx="842" cy="161"/>
            </a:xfrm>
            <a:prstGeom prst="rect">
              <a:avLst/>
            </a:prstGeom>
            <a:noFill/>
            <a:ln w="25400">
              <a:noFill/>
              <a:miter lim="800000"/>
              <a:headEnd type="none" w="med" len="lg"/>
              <a:tailEnd type="none" w="med" len="lg"/>
            </a:ln>
          </p:spPr>
          <p:txBody>
            <a:bodyPr wrap="none">
              <a:spAutoFit/>
            </a:bodyPr>
            <a:lstStyle/>
            <a:p>
              <a:pPr algn="ctr"/>
              <a:r>
                <a:rPr lang="en-US" altLang="en-US" sz="1400" dirty="0">
                  <a:latin typeface="Arial" pitchFamily="34" charset="0"/>
                </a:rPr>
                <a:t>Urban streets</a:t>
              </a:r>
            </a:p>
          </p:txBody>
        </p:sp>
        <p:sp>
          <p:nvSpPr>
            <p:cNvPr id="8" name="Text Box 9"/>
            <p:cNvSpPr txBox="1">
              <a:spLocks noChangeArrowheads="1"/>
            </p:cNvSpPr>
            <p:nvPr/>
          </p:nvSpPr>
          <p:spPr bwMode="auto">
            <a:xfrm>
              <a:off x="1429" y="2111"/>
              <a:ext cx="844" cy="236"/>
            </a:xfrm>
            <a:prstGeom prst="rect">
              <a:avLst/>
            </a:prstGeom>
            <a:noFill/>
            <a:ln w="25400">
              <a:noFill/>
              <a:miter lim="800000"/>
              <a:headEnd type="none" w="med" len="lg"/>
              <a:tailEnd type="none" w="med" len="lg"/>
            </a:ln>
          </p:spPr>
          <p:txBody>
            <a:bodyPr>
              <a:spAutoFit/>
            </a:bodyPr>
            <a:lstStyle/>
            <a:p>
              <a:pPr>
                <a:lnSpc>
                  <a:spcPts val="1400"/>
                </a:lnSpc>
              </a:pPr>
              <a:r>
                <a:rPr lang="en-US" altLang="en-US" sz="1400" dirty="0">
                  <a:latin typeface="Arial" pitchFamily="34" charset="0"/>
                </a:rPr>
                <a:t>Suburban development</a:t>
              </a:r>
            </a:p>
          </p:txBody>
        </p:sp>
        <p:sp>
          <p:nvSpPr>
            <p:cNvPr id="9" name="Text Box 10"/>
            <p:cNvSpPr txBox="1">
              <a:spLocks noChangeArrowheads="1"/>
            </p:cNvSpPr>
            <p:nvPr/>
          </p:nvSpPr>
          <p:spPr bwMode="auto">
            <a:xfrm>
              <a:off x="1965" y="2527"/>
              <a:ext cx="844" cy="329"/>
            </a:xfrm>
            <a:prstGeom prst="rect">
              <a:avLst/>
            </a:prstGeom>
            <a:noFill/>
            <a:ln w="25400">
              <a:noFill/>
              <a:miter lim="800000"/>
              <a:headEnd type="none" w="med" len="lg"/>
              <a:tailEnd type="none" w="med" len="lg"/>
            </a:ln>
          </p:spPr>
          <p:txBody>
            <a:bodyPr>
              <a:spAutoFit/>
            </a:bodyPr>
            <a:lstStyle/>
            <a:p>
              <a:pPr>
                <a:lnSpc>
                  <a:spcPts val="1400"/>
                </a:lnSpc>
              </a:pPr>
              <a:r>
                <a:rPr lang="en-US" altLang="en-US" sz="1400" dirty="0">
                  <a:latin typeface="Arial" pitchFamily="34" charset="0"/>
                </a:rPr>
                <a:t>Wastewater treatment plant</a:t>
              </a:r>
            </a:p>
          </p:txBody>
        </p:sp>
        <p:sp>
          <p:nvSpPr>
            <p:cNvPr id="10" name="Text Box 11"/>
            <p:cNvSpPr txBox="1">
              <a:spLocks noChangeArrowheads="1"/>
            </p:cNvSpPr>
            <p:nvPr/>
          </p:nvSpPr>
          <p:spPr bwMode="auto">
            <a:xfrm>
              <a:off x="2822" y="879"/>
              <a:ext cx="802" cy="161"/>
            </a:xfrm>
            <a:prstGeom prst="rect">
              <a:avLst/>
            </a:prstGeom>
            <a:noFill/>
            <a:ln w="25400">
              <a:noFill/>
              <a:miter lim="800000"/>
              <a:headEnd type="none" w="med" len="lg"/>
              <a:tailEnd type="none" w="med" len="lg"/>
            </a:ln>
          </p:spPr>
          <p:txBody>
            <a:bodyPr wrap="none">
              <a:spAutoFit/>
            </a:bodyPr>
            <a:lstStyle/>
            <a:p>
              <a:pPr algn="ctr"/>
              <a:r>
                <a:rPr lang="en-US" altLang="en-US" sz="1400" dirty="0">
                  <a:latin typeface="Arial" pitchFamily="34" charset="0"/>
                </a:rPr>
                <a:t>Rural homes</a:t>
              </a:r>
            </a:p>
          </p:txBody>
        </p:sp>
        <p:sp>
          <p:nvSpPr>
            <p:cNvPr id="11" name="Text Box 12"/>
            <p:cNvSpPr txBox="1">
              <a:spLocks noChangeArrowheads="1"/>
            </p:cNvSpPr>
            <p:nvPr/>
          </p:nvSpPr>
          <p:spPr bwMode="auto">
            <a:xfrm>
              <a:off x="3696" y="1471"/>
              <a:ext cx="609" cy="161"/>
            </a:xfrm>
            <a:prstGeom prst="rect">
              <a:avLst/>
            </a:prstGeom>
            <a:noFill/>
            <a:ln w="25400">
              <a:noFill/>
              <a:miter lim="800000"/>
              <a:headEnd type="none" w="med" len="lg"/>
              <a:tailEnd type="none" w="med" len="lg"/>
            </a:ln>
          </p:spPr>
          <p:txBody>
            <a:bodyPr wrap="none">
              <a:spAutoFit/>
            </a:bodyPr>
            <a:lstStyle/>
            <a:p>
              <a:pPr algn="ctr"/>
              <a:r>
                <a:rPr lang="en-US" altLang="en-US" sz="1400" dirty="0">
                  <a:latin typeface="Arial" pitchFamily="34" charset="0"/>
                </a:rPr>
                <a:t>Cropland</a:t>
              </a:r>
            </a:p>
          </p:txBody>
        </p:sp>
        <p:sp>
          <p:nvSpPr>
            <p:cNvPr id="12" name="Text Box 13"/>
            <p:cNvSpPr txBox="1">
              <a:spLocks noChangeArrowheads="1"/>
            </p:cNvSpPr>
            <p:nvPr/>
          </p:nvSpPr>
          <p:spPr bwMode="auto">
            <a:xfrm>
              <a:off x="4517" y="2223"/>
              <a:ext cx="522" cy="161"/>
            </a:xfrm>
            <a:prstGeom prst="rect">
              <a:avLst/>
            </a:prstGeom>
            <a:noFill/>
            <a:ln w="25400">
              <a:noFill/>
              <a:miter lim="800000"/>
              <a:headEnd type="none" w="med" len="lg"/>
              <a:tailEnd type="none" w="med" len="lg"/>
            </a:ln>
          </p:spPr>
          <p:txBody>
            <a:bodyPr wrap="none">
              <a:spAutoFit/>
            </a:bodyPr>
            <a:lstStyle/>
            <a:p>
              <a:pPr algn="ctr"/>
              <a:r>
                <a:rPr lang="en-US" altLang="en-US" sz="1400" dirty="0">
                  <a:latin typeface="Arial" pitchFamily="34" charset="0"/>
                </a:rPr>
                <a:t>Factory</a:t>
              </a:r>
            </a:p>
          </p:txBody>
        </p:sp>
        <p:sp>
          <p:nvSpPr>
            <p:cNvPr id="13" name="Text Box 14"/>
            <p:cNvSpPr txBox="1">
              <a:spLocks noChangeArrowheads="1"/>
            </p:cNvSpPr>
            <p:nvPr/>
          </p:nvSpPr>
          <p:spPr bwMode="auto">
            <a:xfrm>
              <a:off x="3841" y="1727"/>
              <a:ext cx="883" cy="161"/>
            </a:xfrm>
            <a:prstGeom prst="rect">
              <a:avLst/>
            </a:prstGeom>
            <a:noFill/>
            <a:ln w="25400">
              <a:noFill/>
              <a:miter lim="800000"/>
              <a:headEnd type="none" w="med" len="lg"/>
              <a:tailEnd type="none" w="med" len="lg"/>
            </a:ln>
          </p:spPr>
          <p:txBody>
            <a:bodyPr wrap="none">
              <a:spAutoFit/>
            </a:bodyPr>
            <a:lstStyle/>
            <a:p>
              <a:pPr algn="ctr"/>
              <a:r>
                <a:rPr lang="en-US" altLang="en-US" sz="1400" dirty="0">
                  <a:latin typeface="Arial" pitchFamily="34" charset="0"/>
                </a:rPr>
                <a:t>Animal feedlot</a:t>
              </a:r>
            </a:p>
          </p:txBody>
        </p:sp>
        <p:sp>
          <p:nvSpPr>
            <p:cNvPr id="14" name="Text Box 15"/>
            <p:cNvSpPr txBox="1">
              <a:spLocks noChangeArrowheads="1"/>
            </p:cNvSpPr>
            <p:nvPr/>
          </p:nvSpPr>
          <p:spPr bwMode="auto">
            <a:xfrm>
              <a:off x="2396" y="2063"/>
              <a:ext cx="1070" cy="142"/>
            </a:xfrm>
            <a:prstGeom prst="rect">
              <a:avLst/>
            </a:prstGeom>
            <a:noFill/>
            <a:ln w="25400">
              <a:noFill/>
              <a:miter lim="800000"/>
              <a:headEnd type="none" w="med" len="lg"/>
              <a:tailEnd type="none" w="med" len="lg"/>
            </a:ln>
          </p:spPr>
          <p:txBody>
            <a:bodyPr wrap="square">
              <a:spAutoFit/>
            </a:bodyPr>
            <a:lstStyle/>
            <a:p>
              <a:pPr>
                <a:lnSpc>
                  <a:spcPts val="1400"/>
                </a:lnSpc>
              </a:pPr>
              <a:r>
                <a:rPr lang="en-US" altLang="en-US" sz="1400" dirty="0">
                  <a:latin typeface="Arial" pitchFamily="34" charset="0"/>
                </a:rPr>
                <a:t>POINTSOURCE</a:t>
              </a:r>
            </a:p>
          </p:txBody>
        </p:sp>
        <p:sp>
          <p:nvSpPr>
            <p:cNvPr id="15" name="Line 16"/>
            <p:cNvSpPr>
              <a:spLocks noChangeShapeType="1"/>
            </p:cNvSpPr>
            <p:nvPr/>
          </p:nvSpPr>
          <p:spPr bwMode="auto">
            <a:xfrm flipV="1">
              <a:off x="2912" y="2344"/>
              <a:ext cx="160" cy="320"/>
            </a:xfrm>
            <a:prstGeom prst="line">
              <a:avLst/>
            </a:prstGeom>
            <a:noFill/>
            <a:ln w="25400">
              <a:solidFill>
                <a:srgbClr val="000000"/>
              </a:solidFill>
              <a:round/>
              <a:headEnd type="none" w="med" len="lg"/>
              <a:tailEnd type="none" w="med" len="lg"/>
            </a:ln>
          </p:spPr>
          <p:txBody>
            <a:bodyPr wrap="none" anchor="ctr"/>
            <a:lstStyle/>
            <a:p>
              <a:endParaRPr lang="en-US"/>
            </a:p>
          </p:txBody>
        </p:sp>
        <p:sp>
          <p:nvSpPr>
            <p:cNvPr id="16" name="Line 17"/>
            <p:cNvSpPr>
              <a:spLocks noChangeShapeType="1"/>
            </p:cNvSpPr>
            <p:nvPr/>
          </p:nvSpPr>
          <p:spPr bwMode="auto">
            <a:xfrm flipH="1" flipV="1">
              <a:off x="3064" y="2336"/>
              <a:ext cx="376" cy="312"/>
            </a:xfrm>
            <a:prstGeom prst="line">
              <a:avLst/>
            </a:prstGeom>
            <a:noFill/>
            <a:ln w="25400">
              <a:solidFill>
                <a:srgbClr val="000000"/>
              </a:solidFill>
              <a:round/>
              <a:headEnd type="none" w="med" len="lg"/>
              <a:tailEnd type="none" w="med" len="lg"/>
            </a:ln>
          </p:spPr>
          <p:txBody>
            <a:bodyPr wrap="none" anchor="ctr"/>
            <a:lstStyle/>
            <a:p>
              <a:endParaRPr lang="en-US"/>
            </a:p>
          </p:txBody>
        </p:sp>
        <p:sp>
          <p:nvSpPr>
            <p:cNvPr id="17" name="Line 18"/>
            <p:cNvSpPr>
              <a:spLocks noChangeShapeType="1"/>
            </p:cNvSpPr>
            <p:nvPr/>
          </p:nvSpPr>
          <p:spPr bwMode="auto">
            <a:xfrm flipV="1">
              <a:off x="1184" y="512"/>
              <a:ext cx="736" cy="600"/>
            </a:xfrm>
            <a:prstGeom prst="line">
              <a:avLst/>
            </a:prstGeom>
            <a:noFill/>
            <a:ln w="25400">
              <a:solidFill>
                <a:srgbClr val="000000"/>
              </a:solidFill>
              <a:round/>
              <a:headEnd type="none" w="med" len="lg"/>
              <a:tailEnd type="none" w="med" len="lg"/>
            </a:ln>
          </p:spPr>
          <p:txBody>
            <a:bodyPr wrap="none" anchor="ctr"/>
            <a:lstStyle/>
            <a:p>
              <a:endParaRPr lang="en-US"/>
            </a:p>
          </p:txBody>
        </p:sp>
        <p:sp>
          <p:nvSpPr>
            <p:cNvPr id="18" name="Line 19"/>
            <p:cNvSpPr>
              <a:spLocks noChangeShapeType="1"/>
            </p:cNvSpPr>
            <p:nvPr/>
          </p:nvSpPr>
          <p:spPr bwMode="auto">
            <a:xfrm flipV="1">
              <a:off x="1728" y="512"/>
              <a:ext cx="192" cy="1408"/>
            </a:xfrm>
            <a:prstGeom prst="line">
              <a:avLst/>
            </a:prstGeom>
            <a:noFill/>
            <a:ln w="25400">
              <a:solidFill>
                <a:srgbClr val="000000"/>
              </a:solidFill>
              <a:round/>
              <a:headEnd type="none" w="med" len="lg"/>
              <a:tailEnd type="none" w="med" len="lg"/>
            </a:ln>
          </p:spPr>
          <p:txBody>
            <a:bodyPr wrap="none" anchor="ctr"/>
            <a:lstStyle/>
            <a:p>
              <a:endParaRPr lang="en-US"/>
            </a:p>
          </p:txBody>
        </p:sp>
        <p:sp>
          <p:nvSpPr>
            <p:cNvPr id="19" name="Line 20"/>
            <p:cNvSpPr>
              <a:spLocks noChangeShapeType="1"/>
            </p:cNvSpPr>
            <p:nvPr/>
          </p:nvSpPr>
          <p:spPr bwMode="auto">
            <a:xfrm flipH="1" flipV="1">
              <a:off x="1920" y="512"/>
              <a:ext cx="880" cy="352"/>
            </a:xfrm>
            <a:prstGeom prst="line">
              <a:avLst/>
            </a:prstGeom>
            <a:noFill/>
            <a:ln w="25400">
              <a:solidFill>
                <a:srgbClr val="000000"/>
              </a:solidFill>
              <a:round/>
              <a:headEnd type="none" w="med" len="lg"/>
              <a:tailEnd type="none" w="med" len="lg"/>
            </a:ln>
          </p:spPr>
          <p:txBody>
            <a:bodyPr wrap="none" anchor="ctr"/>
            <a:lstStyle/>
            <a:p>
              <a:endParaRPr lang="en-US"/>
            </a:p>
          </p:txBody>
        </p:sp>
        <p:sp>
          <p:nvSpPr>
            <p:cNvPr id="20" name="Line 21"/>
            <p:cNvSpPr>
              <a:spLocks noChangeShapeType="1"/>
            </p:cNvSpPr>
            <p:nvPr/>
          </p:nvSpPr>
          <p:spPr bwMode="auto">
            <a:xfrm flipH="1" flipV="1">
              <a:off x="1920" y="512"/>
              <a:ext cx="1792" cy="1080"/>
            </a:xfrm>
            <a:prstGeom prst="line">
              <a:avLst/>
            </a:prstGeom>
            <a:noFill/>
            <a:ln w="25400">
              <a:solidFill>
                <a:srgbClr val="000000"/>
              </a:solidFill>
              <a:round/>
              <a:headEnd type="none" w="med" len="lg"/>
              <a:tailEnd type="none" w="med" len="lg"/>
            </a:ln>
          </p:spPr>
          <p:txBody>
            <a:bodyPr wrap="none" anchor="ctr"/>
            <a:lstStyle/>
            <a:p>
              <a:endParaRPr lang="en-US"/>
            </a:p>
          </p:txBody>
        </p:sp>
        <p:sp>
          <p:nvSpPr>
            <p:cNvPr id="21" name="Line 22"/>
            <p:cNvSpPr>
              <a:spLocks noChangeShapeType="1"/>
            </p:cNvSpPr>
            <p:nvPr/>
          </p:nvSpPr>
          <p:spPr bwMode="auto">
            <a:xfrm flipH="1" flipV="1">
              <a:off x="1912" y="504"/>
              <a:ext cx="2064" cy="1464"/>
            </a:xfrm>
            <a:prstGeom prst="line">
              <a:avLst/>
            </a:prstGeom>
            <a:noFill/>
            <a:ln w="25400">
              <a:solidFill>
                <a:srgbClr val="000000"/>
              </a:solidFill>
              <a:round/>
              <a:headEnd type="none" w="med" len="lg"/>
              <a:tailEnd type="none" w="med" len="lg"/>
            </a:ln>
          </p:spPr>
          <p:txBody>
            <a:bodyPr wrap="none" anchor="ctr"/>
            <a:lstStyle/>
            <a:p>
              <a:endParaRPr lang="en-US"/>
            </a:p>
          </p:txBody>
        </p:sp>
      </p:grpSp>
    </p:spTree>
    <p:extLst>
      <p:ext uri="{BB962C8B-B14F-4D97-AF65-F5344CB8AC3E}">
        <p14:creationId xmlns:p14="http://schemas.microsoft.com/office/powerpoint/2010/main" val="22416246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763000" cy="6477000"/>
          </a:xfrm>
        </p:spPr>
        <p:txBody>
          <a:bodyPr>
            <a:normAutofit fontScale="77500" lnSpcReduction="20000"/>
          </a:bodyPr>
          <a:lstStyle/>
          <a:p>
            <a:pPr>
              <a:buNone/>
            </a:pPr>
            <a:r>
              <a:rPr lang="en-US" sz="4400" b="1" dirty="0">
                <a:solidFill>
                  <a:srgbClr val="FF0000"/>
                </a:solidFill>
                <a:latin typeface="Arial" panose="020B0604020202020204" pitchFamily="34" charset="0"/>
                <a:cs typeface="Arial" panose="020B0604020202020204" pitchFamily="34" charset="0"/>
              </a:rPr>
              <a:t>Control measures of water pollution</a:t>
            </a:r>
            <a:endParaRPr lang="en-US" sz="4400" dirty="0">
              <a:solidFill>
                <a:srgbClr val="FF0000"/>
              </a:solidFill>
              <a:latin typeface="Arial" panose="020B0604020202020204" pitchFamily="34" charset="0"/>
              <a:cs typeface="Arial" panose="020B0604020202020204" pitchFamily="34" charset="0"/>
            </a:endParaRPr>
          </a:p>
          <a:p>
            <a:pPr>
              <a:buNone/>
            </a:pPr>
            <a:r>
              <a:rPr lang="en-US" dirty="0">
                <a:solidFill>
                  <a:srgbClr val="002060"/>
                </a:solidFill>
                <a:latin typeface="Arial" panose="020B0604020202020204" pitchFamily="34" charset="0"/>
                <a:cs typeface="Arial" panose="020B0604020202020204" pitchFamily="34" charset="0"/>
              </a:rPr>
              <a:t> </a:t>
            </a:r>
            <a:endParaRPr lang="en-US" dirty="0" smtClean="0">
              <a:solidFill>
                <a:srgbClr val="002060"/>
              </a:solidFill>
              <a:latin typeface="Arial" panose="020B0604020202020204" pitchFamily="34" charset="0"/>
              <a:cs typeface="Arial" panose="020B0604020202020204" pitchFamily="34" charset="0"/>
            </a:endParaRPr>
          </a:p>
          <a:p>
            <a:pPr>
              <a:buFont typeface="Wingdings" pitchFamily="2" charset="2"/>
              <a:buChar char="Ø"/>
            </a:pPr>
            <a:r>
              <a:rPr lang="en-US" dirty="0" smtClean="0">
                <a:solidFill>
                  <a:srgbClr val="3333FF"/>
                </a:solidFill>
                <a:latin typeface="Arial" panose="020B0604020202020204" pitchFamily="34" charset="0"/>
                <a:cs typeface="Arial" panose="020B0604020202020204" pitchFamily="34" charset="0"/>
              </a:rPr>
              <a:t>Water </a:t>
            </a:r>
            <a:r>
              <a:rPr lang="en-US" dirty="0">
                <a:solidFill>
                  <a:srgbClr val="3333FF"/>
                </a:solidFill>
                <a:latin typeface="Arial" panose="020B0604020202020204" pitchFamily="34" charset="0"/>
                <a:cs typeface="Arial" panose="020B0604020202020204" pitchFamily="34" charset="0"/>
              </a:rPr>
              <a:t>pollution should be controlled by  state </a:t>
            </a:r>
            <a:r>
              <a:rPr lang="en-US" dirty="0" smtClean="0">
                <a:solidFill>
                  <a:srgbClr val="3333FF"/>
                </a:solidFill>
                <a:latin typeface="Arial" panose="020B0604020202020204" pitchFamily="34" charset="0"/>
                <a:cs typeface="Arial" panose="020B0604020202020204" pitchFamily="34" charset="0"/>
              </a:rPr>
              <a:t> </a:t>
            </a:r>
            <a:r>
              <a:rPr lang="en-US" dirty="0">
                <a:solidFill>
                  <a:srgbClr val="3333FF"/>
                </a:solidFill>
                <a:latin typeface="Arial" panose="020B0604020202020204" pitchFamily="34" charset="0"/>
                <a:cs typeface="Arial" panose="020B0604020202020204" pitchFamily="34" charset="0"/>
              </a:rPr>
              <a:t>or central </a:t>
            </a:r>
            <a:r>
              <a:rPr lang="en-US" dirty="0" smtClean="0">
                <a:solidFill>
                  <a:srgbClr val="3333FF"/>
                </a:solidFill>
                <a:latin typeface="Arial" panose="020B0604020202020204" pitchFamily="34" charset="0"/>
                <a:cs typeface="Arial" panose="020B0604020202020204" pitchFamily="34" charset="0"/>
              </a:rPr>
              <a:t>government</a:t>
            </a:r>
          </a:p>
          <a:p>
            <a:pPr>
              <a:buFont typeface="Wingdings" pitchFamily="2" charset="2"/>
              <a:buChar char="Ø"/>
            </a:pPr>
            <a:r>
              <a:rPr lang="en-US" dirty="0" smtClean="0">
                <a:solidFill>
                  <a:srgbClr val="3333FF"/>
                </a:solidFill>
                <a:latin typeface="Arial" panose="020B0604020202020204" pitchFamily="34" charset="0"/>
                <a:cs typeface="Arial" panose="020B0604020202020204" pitchFamily="34" charset="0"/>
              </a:rPr>
              <a:t>Scientific </a:t>
            </a:r>
            <a:r>
              <a:rPr lang="en-US" dirty="0">
                <a:solidFill>
                  <a:srgbClr val="3333FF"/>
                </a:solidFill>
                <a:latin typeface="Arial" panose="020B0604020202020204" pitchFamily="34" charset="0"/>
                <a:cs typeface="Arial" panose="020B0604020202020204" pitchFamily="34" charset="0"/>
              </a:rPr>
              <a:t>methods should be followed for pollution </a:t>
            </a:r>
            <a:r>
              <a:rPr lang="en-US" dirty="0" smtClean="0">
                <a:solidFill>
                  <a:srgbClr val="3333FF"/>
                </a:solidFill>
                <a:latin typeface="Arial" panose="020B0604020202020204" pitchFamily="34" charset="0"/>
                <a:cs typeface="Arial" panose="020B0604020202020204" pitchFamily="34" charset="0"/>
              </a:rPr>
              <a:t>control.</a:t>
            </a:r>
          </a:p>
          <a:p>
            <a:pPr>
              <a:buFont typeface="Wingdings" pitchFamily="2" charset="2"/>
              <a:buChar char="Ø"/>
            </a:pPr>
            <a:r>
              <a:rPr lang="en-US" dirty="0" smtClean="0">
                <a:solidFill>
                  <a:srgbClr val="3333FF"/>
                </a:solidFill>
                <a:latin typeface="Arial" panose="020B0604020202020204" pitchFamily="34" charset="0"/>
                <a:cs typeface="Arial" panose="020B0604020202020204" pitchFamily="34" charset="0"/>
              </a:rPr>
              <a:t>The </a:t>
            </a:r>
            <a:r>
              <a:rPr lang="en-US" dirty="0">
                <a:solidFill>
                  <a:srgbClr val="3333FF"/>
                </a:solidFill>
                <a:latin typeface="Arial" panose="020B0604020202020204" pitchFamily="34" charset="0"/>
                <a:cs typeface="Arial" panose="020B0604020202020204" pitchFamily="34" charset="0"/>
              </a:rPr>
              <a:t>industrial effluents should be </a:t>
            </a:r>
            <a:r>
              <a:rPr lang="en-US" dirty="0" smtClean="0">
                <a:solidFill>
                  <a:srgbClr val="3333FF"/>
                </a:solidFill>
                <a:latin typeface="Arial" panose="020B0604020202020204" pitchFamily="34" charset="0"/>
                <a:cs typeface="Arial" panose="020B0604020202020204" pitchFamily="34" charset="0"/>
              </a:rPr>
              <a:t>recycled.</a:t>
            </a:r>
          </a:p>
          <a:p>
            <a:pPr>
              <a:buFont typeface="Wingdings" pitchFamily="2" charset="2"/>
              <a:buChar char="Ø"/>
            </a:pPr>
            <a:r>
              <a:rPr lang="en-US" dirty="0" smtClean="0">
                <a:solidFill>
                  <a:srgbClr val="3333FF"/>
                </a:solidFill>
                <a:latin typeface="Arial" panose="020B0604020202020204" pitchFamily="34" charset="0"/>
                <a:cs typeface="Arial" panose="020B0604020202020204" pitchFamily="34" charset="0"/>
              </a:rPr>
              <a:t>Discharge </a:t>
            </a:r>
            <a:r>
              <a:rPr lang="en-US" dirty="0">
                <a:solidFill>
                  <a:srgbClr val="3333FF"/>
                </a:solidFill>
                <a:latin typeface="Arial" panose="020B0604020202020204" pitchFamily="34" charset="0"/>
                <a:cs typeface="Arial" panose="020B0604020202020204" pitchFamily="34" charset="0"/>
              </a:rPr>
              <a:t>of effluents into water bodies should be  </a:t>
            </a:r>
            <a:r>
              <a:rPr lang="en-US" dirty="0" smtClean="0">
                <a:solidFill>
                  <a:srgbClr val="3333FF"/>
                </a:solidFill>
                <a:latin typeface="Arial" panose="020B0604020202020204" pitchFamily="34" charset="0"/>
                <a:cs typeface="Arial" panose="020B0604020202020204" pitchFamily="34" charset="0"/>
              </a:rPr>
              <a:t>stopped.</a:t>
            </a:r>
          </a:p>
          <a:p>
            <a:pPr>
              <a:buFont typeface="Wingdings" pitchFamily="2" charset="2"/>
              <a:buChar char="Ø"/>
            </a:pPr>
            <a:r>
              <a:rPr lang="en-US" dirty="0" smtClean="0">
                <a:solidFill>
                  <a:srgbClr val="3333FF"/>
                </a:solidFill>
                <a:latin typeface="Arial" panose="020B0604020202020204" pitchFamily="34" charset="0"/>
                <a:cs typeface="Arial" panose="020B0604020202020204" pitchFamily="34" charset="0"/>
              </a:rPr>
              <a:t>Follow a </a:t>
            </a:r>
            <a:r>
              <a:rPr lang="en-US" dirty="0">
                <a:solidFill>
                  <a:srgbClr val="3333FF"/>
                </a:solidFill>
                <a:latin typeface="Arial" panose="020B0604020202020204" pitchFamily="34" charset="0"/>
                <a:cs typeface="Arial" panose="020B0604020202020204" pitchFamily="34" charset="0"/>
              </a:rPr>
              <a:t>proper, efficient and effective  water  </a:t>
            </a:r>
            <a:r>
              <a:rPr lang="en-US" dirty="0" smtClean="0">
                <a:solidFill>
                  <a:srgbClr val="3333FF"/>
                </a:solidFill>
                <a:latin typeface="Arial" panose="020B0604020202020204" pitchFamily="34" charset="0"/>
                <a:cs typeface="Arial" panose="020B0604020202020204" pitchFamily="34" charset="0"/>
              </a:rPr>
              <a:t>management strategies.</a:t>
            </a:r>
          </a:p>
          <a:p>
            <a:pPr>
              <a:buFont typeface="Wingdings" pitchFamily="2" charset="2"/>
              <a:buChar char="Ø"/>
            </a:pPr>
            <a:r>
              <a:rPr lang="en-US" dirty="0" smtClean="0">
                <a:solidFill>
                  <a:srgbClr val="3333FF"/>
                </a:solidFill>
                <a:latin typeface="Arial" panose="020B0604020202020204" pitchFamily="34" charset="0"/>
                <a:cs typeface="Arial" panose="020B0604020202020204" pitchFamily="34" charset="0"/>
              </a:rPr>
              <a:t>Enforcement </a:t>
            </a:r>
            <a:r>
              <a:rPr lang="en-US" dirty="0">
                <a:solidFill>
                  <a:srgbClr val="3333FF"/>
                </a:solidFill>
                <a:latin typeface="Arial" panose="020B0604020202020204" pitchFamily="34" charset="0"/>
                <a:cs typeface="Arial" panose="020B0604020202020204" pitchFamily="34" charset="0"/>
              </a:rPr>
              <a:t>of laws, water pollution control acts and </a:t>
            </a:r>
            <a:r>
              <a:rPr lang="en-US" dirty="0" smtClean="0">
                <a:solidFill>
                  <a:srgbClr val="3333FF"/>
                </a:solidFill>
                <a:latin typeface="Arial" panose="020B0604020202020204" pitchFamily="34" charset="0"/>
                <a:cs typeface="Arial" panose="020B0604020202020204" pitchFamily="34" charset="0"/>
              </a:rPr>
              <a:t>standard </a:t>
            </a:r>
            <a:r>
              <a:rPr lang="en-US" dirty="0">
                <a:solidFill>
                  <a:srgbClr val="3333FF"/>
                </a:solidFill>
                <a:latin typeface="Arial" panose="020B0604020202020204" pitchFamily="34" charset="0"/>
                <a:cs typeface="Arial" panose="020B0604020202020204" pitchFamily="34" charset="0"/>
              </a:rPr>
              <a:t>practising and monitoring to  meet the </a:t>
            </a:r>
            <a:r>
              <a:rPr lang="en-US" dirty="0" smtClean="0">
                <a:solidFill>
                  <a:srgbClr val="3333FF"/>
                </a:solidFill>
                <a:latin typeface="Arial" panose="020B0604020202020204" pitchFamily="34" charset="0"/>
                <a:cs typeface="Arial" panose="020B0604020202020204" pitchFamily="34" charset="0"/>
              </a:rPr>
              <a:t>requirements.</a:t>
            </a:r>
          </a:p>
          <a:p>
            <a:pPr>
              <a:buFont typeface="Wingdings" pitchFamily="2" charset="2"/>
              <a:buChar char="Ø"/>
            </a:pPr>
            <a:r>
              <a:rPr lang="en-US" dirty="0" smtClean="0">
                <a:solidFill>
                  <a:srgbClr val="3333FF"/>
                </a:solidFill>
                <a:latin typeface="Arial" panose="020B0604020202020204" pitchFamily="34" charset="0"/>
                <a:cs typeface="Arial" panose="020B0604020202020204" pitchFamily="34" charset="0"/>
              </a:rPr>
              <a:t>Water </a:t>
            </a:r>
            <a:r>
              <a:rPr lang="en-US" dirty="0">
                <a:solidFill>
                  <a:srgbClr val="3333FF"/>
                </a:solidFill>
                <a:latin typeface="Arial" panose="020B0604020202020204" pitchFamily="34" charset="0"/>
                <a:cs typeface="Arial" panose="020B0604020202020204" pitchFamily="34" charset="0"/>
              </a:rPr>
              <a:t>quality monitoring at regular intervals at both              </a:t>
            </a:r>
          </a:p>
          <a:p>
            <a:pPr>
              <a:buNone/>
            </a:pPr>
            <a:r>
              <a:rPr lang="en-US" dirty="0">
                <a:solidFill>
                  <a:srgbClr val="3333FF"/>
                </a:solidFill>
                <a:latin typeface="Arial" panose="020B0604020202020204" pitchFamily="34" charset="0"/>
                <a:cs typeface="Arial" panose="020B0604020202020204" pitchFamily="34" charset="0"/>
              </a:rPr>
              <a:t>    </a:t>
            </a:r>
            <a:r>
              <a:rPr lang="en-US" dirty="0" smtClean="0">
                <a:solidFill>
                  <a:srgbClr val="3333FF"/>
                </a:solidFill>
                <a:latin typeface="Arial" panose="020B0604020202020204" pitchFamily="34" charset="0"/>
                <a:cs typeface="Arial" panose="020B0604020202020204" pitchFamily="34" charset="0"/>
              </a:rPr>
              <a:t>domestic </a:t>
            </a:r>
            <a:r>
              <a:rPr lang="en-US" dirty="0">
                <a:solidFill>
                  <a:srgbClr val="3333FF"/>
                </a:solidFill>
                <a:latin typeface="Arial" panose="020B0604020202020204" pitchFamily="34" charset="0"/>
                <a:cs typeface="Arial" panose="020B0604020202020204" pitchFamily="34" charset="0"/>
              </a:rPr>
              <a:t>and industrial waste water treatment plants.     </a:t>
            </a:r>
          </a:p>
          <a:p>
            <a:pPr>
              <a:buNone/>
            </a:pPr>
            <a:r>
              <a:rPr lang="en-US" dirty="0">
                <a:solidFill>
                  <a:srgbClr val="3333FF"/>
                </a:solidFill>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6282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rmAutofit/>
          </a:bodyPr>
          <a:lstStyle/>
          <a:p>
            <a:pPr>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Deforestation </a:t>
            </a:r>
            <a:r>
              <a:rPr lang="en-US" sz="2400" dirty="0">
                <a:solidFill>
                  <a:srgbClr val="3333FF"/>
                </a:solidFill>
                <a:latin typeface="Arial" panose="020B0604020202020204" pitchFamily="34" charset="0"/>
                <a:cs typeface="Arial" panose="020B0604020202020204" pitchFamily="34" charset="0"/>
              </a:rPr>
              <a:t>should be </a:t>
            </a:r>
            <a:r>
              <a:rPr lang="en-US" sz="2400" dirty="0" smtClean="0">
                <a:solidFill>
                  <a:srgbClr val="3333FF"/>
                </a:solidFill>
                <a:latin typeface="Arial" panose="020B0604020202020204" pitchFamily="34" charset="0"/>
                <a:cs typeface="Arial" panose="020B0604020202020204" pitchFamily="34" charset="0"/>
              </a:rPr>
              <a:t>stopped.</a:t>
            </a:r>
          </a:p>
          <a:p>
            <a:pPr>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Plant </a:t>
            </a:r>
            <a:r>
              <a:rPr lang="en-US" sz="2400" dirty="0">
                <a:solidFill>
                  <a:srgbClr val="3333FF"/>
                </a:solidFill>
                <a:latin typeface="Arial" panose="020B0604020202020204" pitchFamily="34" charset="0"/>
                <a:cs typeface="Arial" panose="020B0604020202020204" pitchFamily="34" charset="0"/>
              </a:rPr>
              <a:t>more </a:t>
            </a:r>
            <a:r>
              <a:rPr lang="en-US" sz="2400" dirty="0" smtClean="0">
                <a:solidFill>
                  <a:srgbClr val="3333FF"/>
                </a:solidFill>
                <a:latin typeface="Arial" panose="020B0604020202020204" pitchFamily="34" charset="0"/>
                <a:cs typeface="Arial" panose="020B0604020202020204" pitchFamily="34" charset="0"/>
              </a:rPr>
              <a:t>trees.</a:t>
            </a:r>
          </a:p>
          <a:p>
            <a:pPr>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Domestic </a:t>
            </a:r>
            <a:r>
              <a:rPr lang="en-US" sz="2400" dirty="0">
                <a:solidFill>
                  <a:srgbClr val="3333FF"/>
                </a:solidFill>
                <a:latin typeface="Arial" panose="020B0604020202020204" pitchFamily="34" charset="0"/>
                <a:cs typeface="Arial" panose="020B0604020202020204" pitchFamily="34" charset="0"/>
              </a:rPr>
              <a:t>waste water may be used for </a:t>
            </a:r>
            <a:r>
              <a:rPr lang="en-US" sz="2400" dirty="0" smtClean="0">
                <a:solidFill>
                  <a:srgbClr val="3333FF"/>
                </a:solidFill>
                <a:latin typeface="Arial" panose="020B0604020202020204" pitchFamily="34" charset="0"/>
                <a:cs typeface="Arial" panose="020B0604020202020204" pitchFamily="34" charset="0"/>
              </a:rPr>
              <a:t>gardening.</a:t>
            </a:r>
          </a:p>
          <a:p>
            <a:pPr>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Create </a:t>
            </a:r>
            <a:r>
              <a:rPr lang="en-US" sz="2400" dirty="0">
                <a:solidFill>
                  <a:srgbClr val="3333FF"/>
                </a:solidFill>
                <a:latin typeface="Arial" panose="020B0604020202020204" pitchFamily="34" charset="0"/>
                <a:cs typeface="Arial" panose="020B0604020202020204" pitchFamily="34" charset="0"/>
              </a:rPr>
              <a:t>Public awareness </a:t>
            </a:r>
            <a:r>
              <a:rPr lang="en-US" sz="2400" dirty="0" smtClean="0">
                <a:solidFill>
                  <a:srgbClr val="3333FF"/>
                </a:solidFill>
                <a:latin typeface="Arial" panose="020B0604020202020204" pitchFamily="34" charset="0"/>
                <a:cs typeface="Arial" panose="020B0604020202020204" pitchFamily="34" charset="0"/>
              </a:rPr>
              <a:t>.</a:t>
            </a:r>
          </a:p>
          <a:p>
            <a:pPr>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Laws </a:t>
            </a:r>
            <a:r>
              <a:rPr lang="en-US" sz="2400" dirty="0">
                <a:solidFill>
                  <a:srgbClr val="3333FF"/>
                </a:solidFill>
                <a:latin typeface="Arial" panose="020B0604020202020204" pitchFamily="34" charset="0"/>
                <a:cs typeface="Arial" panose="020B0604020202020204" pitchFamily="34" charset="0"/>
              </a:rPr>
              <a:t>and rules to protect the water  should  be </a:t>
            </a:r>
            <a:r>
              <a:rPr lang="en-US" sz="2400" dirty="0" smtClean="0">
                <a:solidFill>
                  <a:srgbClr val="3333FF"/>
                </a:solidFill>
                <a:latin typeface="Arial" panose="020B0604020202020204" pitchFamily="34" charset="0"/>
                <a:cs typeface="Arial" panose="020B0604020202020204" pitchFamily="34" charset="0"/>
              </a:rPr>
              <a:t>framed.   </a:t>
            </a:r>
          </a:p>
          <a:p>
            <a:pPr>
              <a:buFont typeface="Wingdings" pitchFamily="2" charset="2"/>
              <a:buChar char="Ø"/>
            </a:pPr>
            <a:r>
              <a:rPr lang="en-US" sz="2400" dirty="0" smtClean="0">
                <a:solidFill>
                  <a:srgbClr val="3333FF"/>
                </a:solidFill>
                <a:latin typeface="Arial" panose="020B0604020202020204" pitchFamily="34" charset="0"/>
                <a:cs typeface="Arial" panose="020B0604020202020204" pitchFamily="34" charset="0"/>
              </a:rPr>
              <a:t>Advanced </a:t>
            </a:r>
            <a:r>
              <a:rPr lang="en-US" sz="2400" dirty="0">
                <a:solidFill>
                  <a:srgbClr val="3333FF"/>
                </a:solidFill>
                <a:latin typeface="Arial" panose="020B0604020202020204" pitchFamily="34" charset="0"/>
                <a:cs typeface="Arial" panose="020B0604020202020204" pitchFamily="34" charset="0"/>
              </a:rPr>
              <a:t>treatment for removal </a:t>
            </a:r>
            <a:r>
              <a:rPr lang="en-US" sz="2400" dirty="0" smtClean="0">
                <a:solidFill>
                  <a:srgbClr val="3333FF"/>
                </a:solidFill>
                <a:latin typeface="Arial" panose="020B0604020202020204" pitchFamily="34" charset="0"/>
                <a:cs typeface="Arial" panose="020B0604020202020204" pitchFamily="34" charset="0"/>
              </a:rPr>
              <a:t>of  nitrates and phosphates prevent  eutrophication.</a:t>
            </a:r>
          </a:p>
          <a:p>
            <a:pPr algn="just">
              <a:buNone/>
            </a:pPr>
            <a:r>
              <a:rPr lang="en-US" dirty="0" smtClean="0">
                <a:solidFill>
                  <a:srgbClr val="002060"/>
                </a:solidFill>
                <a:latin typeface="Arial" panose="020B0604020202020204" pitchFamily="34" charset="0"/>
                <a:cs typeface="Arial" panose="020B0604020202020204" pitchFamily="34" charset="0"/>
              </a:rPr>
              <a:t>   </a:t>
            </a:r>
            <a:endParaRPr lang="en-US" sz="1900" dirty="0">
              <a:solidFill>
                <a:srgbClr val="002060"/>
              </a:solidFill>
              <a:latin typeface="Arial" pitchFamily="34" charset="0"/>
              <a:cs typeface="Arial" pitchFamily="34"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05200"/>
            <a:ext cx="6096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6134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4.7|17.6"/>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Custom 5">
      <a:majorFont>
        <a:latin typeface="Times New Roman"/>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6083</TotalTime>
  <Words>4318</Words>
  <Application>Microsoft Office PowerPoint</Application>
  <PresentationFormat>On-screen Show (4:3)</PresentationFormat>
  <Paragraphs>718</Paragraphs>
  <Slides>96</Slides>
  <Notes>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Georgia</vt:lpstr>
      <vt:lpstr>Rockwell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Layers of Atmosphere  </vt:lpstr>
      <vt:lpstr>Layers of Atmosphere </vt:lpstr>
      <vt:lpstr>Layers of Atmosphere </vt:lpstr>
      <vt:lpstr>Layers of Atmosphere </vt:lpstr>
      <vt:lpstr>Layers of Atmosphere </vt:lpstr>
      <vt:lpstr>PowerPoint Presentation</vt:lpstr>
      <vt:lpstr>Layers of the   Atmosphere</vt:lpstr>
      <vt:lpstr>Height, Pressure and Temperature</vt:lpstr>
      <vt:lpstr>COMPOSITION OF ATMOSPHERE</vt:lpstr>
      <vt:lpstr>Earth’s Atmosphereere</vt:lpstr>
      <vt:lpstr>CRAZY FACT</vt:lpstr>
      <vt:lpstr>Composition of the Atmosphere</vt:lpstr>
      <vt:lpstr>Composition of the Atmosphere</vt:lpstr>
      <vt:lpstr>Composition of the Atmosphere</vt:lpstr>
      <vt:lpstr>Composition of the Atmosphere</vt:lpstr>
      <vt:lpstr>Gases Making Up Atmosphere</vt:lpstr>
      <vt:lpstr>Relevant Terms</vt:lpstr>
      <vt:lpstr>PowerPoint Presentation</vt:lpstr>
      <vt:lpstr>Pressure in the atmosphere</vt:lpstr>
      <vt:lpstr>Pressure in the atmosphere</vt:lpstr>
      <vt:lpstr>Pressure changes with altitude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PHOTOCHEMICAL SMOG</vt:lpstr>
      <vt:lpstr>PowerPoint Presentation</vt:lpstr>
      <vt:lpstr>PowerPoint Presentation</vt:lpstr>
      <vt:lpstr>ACID RAIN </vt:lpstr>
      <vt:lpstr>Formation and causes of Acid rain</vt:lpstr>
      <vt:lpstr>EFFECTS OF ACID RAIN</vt:lpstr>
      <vt:lpstr>PowerPoint Presentation</vt:lpstr>
      <vt:lpstr>The ozone layer</vt:lpstr>
      <vt:lpstr>Chlorofluorocarbons &amp; the ozone layer</vt:lpstr>
      <vt:lpstr>Chlorofluorocarbons &amp; the ozone layer</vt:lpstr>
      <vt:lpstr>PowerPoint Presentation</vt:lpstr>
      <vt:lpstr>PowerPoint Presentation</vt:lpstr>
      <vt:lpstr>GREENHOUSE EFFECT</vt:lpstr>
      <vt:lpstr>The Greenhouse Effect on Earth</vt:lpstr>
      <vt:lpstr>PowerPoint Presentation</vt:lpstr>
      <vt:lpstr>Greenhouse Effect</vt:lpstr>
      <vt:lpstr>PowerPoint Presentation</vt:lpstr>
      <vt:lpstr>PowerPoint Presentation</vt:lpstr>
      <vt:lpstr>PowerPoint Presentation</vt:lpstr>
      <vt:lpstr>POLLUTION CONTROL EQUIPMENTS</vt:lpstr>
      <vt:lpstr>CONTROL DEVICERS FOR PARTICULATES</vt:lpstr>
      <vt:lpstr>PowerPoint Presentation</vt:lpstr>
      <vt:lpstr>PICTURE OF ELECTROSTATIC PRECIPITATORS </vt:lpstr>
      <vt:lpstr>BAG HOUSES</vt:lpstr>
      <vt:lpstr>CYCLONES </vt:lpstr>
      <vt:lpstr>PICUTRES OF CYCLONES</vt:lpstr>
      <vt:lpstr>WET SCRUBBERS</vt:lpstr>
      <vt:lpstr>PICTURES OF WET SCRUBBERS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Priyadip Das</dc:creator>
  <cp:lastModifiedBy>Admin</cp:lastModifiedBy>
  <cp:revision>235</cp:revision>
  <dcterms:created xsi:type="dcterms:W3CDTF">2017-08-10T09:35:57Z</dcterms:created>
  <dcterms:modified xsi:type="dcterms:W3CDTF">2022-10-07T03:35:31Z</dcterms:modified>
</cp:coreProperties>
</file>